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a5caa099-637d-522b-d7d7-0d5470d3af39}">
          <p14:sldIdLst>
            <p14:sldId id="256"/>
          </p14:sldIdLst>
        </p14:section>
        <p14:section name="Problem" id="{768e22f8-58f1-1a41-feb0-e9c18295d111}">
          <p14:sldIdLst>
            <p14:sldId id="257"/>
            <p14:sldId id="258"/>
          </p14:sldIdLst>
        </p14:section>
        <p14:section name="Solution" id="{ffc7d46d-9c06-ccac-bc11-f0d35ae474f3}">
          <p14:sldIdLst>
            <p14:sldId id="259"/>
            <p14:sldId id="260"/>
            <p14:sldId id="261"/>
          </p14:sldIdLst>
        </p14:section>
        <p14:section name="Customers" id="{f9522e20-32e1-c2de-ad20-fafb9540bb06}">
          <p14:sldIdLst>
            <p14:sldId id="262"/>
          </p14:sldIdLst>
        </p14:section>
        <p14:section name="Market" id="{3c7f1bea-8714-33cc-fa38-fd7a004c4b60}">
          <p14:sldIdLst>
            <p14:sldId id="263"/>
          </p14:sldIdLst>
        </p14:section>
        <p14:section name="Business model" id="{d5930539-9d14-4119-8a62-29b7fbb2ac50}">
          <p14:sldIdLst>
            <p14:sldId id="264"/>
            <p14:sldId id="265"/>
          </p14:sldIdLst>
        </p14:section>
        <p14:section name="Plan" id="{b17621bb-057a-8f4a-02bb-c57ed0b7051a}">
          <p14:sldIdLst>
            <p14:sldId id="266"/>
            <p14:sldId id="267"/>
          </p14:sldIdLst>
        </p14:section>
        <p14:section name="Team" id="{99dfb193-2e04-928f-56f5-7801c661df76}">
          <p14:sldIdLst>
            <p14:sldId id="268"/>
          </p14:sldIdLst>
        </p14:section>
        <p14:section name="Ask" id="{f1e426f2-0703-5987-9df4-ad3ad54fbafe}">
          <p14:sldIdLst>
            <p14:sldId id="269"/>
            <p14:sldId id="270"/>
          </p14:sldIdLst>
        </p14:section>
        <p14:section name="Backup" id="{8eb08159-d4d9-73d5-7c09-0ed0ad8f9445}">
          <p14:sldIdLst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5E6E66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5E6E66"/>
                </a:solidFill>
                <a:latin typeface="+mn-lt"/>
              </a:rPr>
              <a:t>Rp million a month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Today's option</c:v>
                </c:pt>
              </c:strCache>
            </c:strRef>
          </c:tx>
          <c:spPr>
            <a:solidFill>
              <a:srgbClr val="5E6E66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1B242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5 staff · Accurate</c:v>
                  </c:pt>
                  <c:pt idx="1">
                    <c:v>20 staff · Odoo</c:v>
                  </c:pt>
                  <c:pt idx="2">
                    <c:v>5 outlets · Majoo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</c:v>
                </c:pt>
                <c:pt idx="1">
                  <c:v>2.2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KelolaStack</c:v>
                </c:pt>
              </c:strCache>
            </c:strRef>
          </c:tx>
          <c:spPr>
            <a:solidFill>
              <a:srgbClr val="E86A33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1B242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5 staff · Accurate</c:v>
                  </c:pt>
                  <c:pt idx="1">
                    <c:v>20 staff · Odoo</c:v>
                  </c:pt>
                  <c:pt idx="2">
                    <c:v>5 outlets · Majoo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</c:v>
                </c:pt>
                <c:pt idx="1">
                  <c:v>1.2</c:v>
                </c:pt>
                <c:pt idx="2">
                  <c:v>1.2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400" u="none">
                  <a:solidFill>
                    <a:srgbClr val="1B242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B242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4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5E6E66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5E6E66"/>
                </a:solidFill>
                <a:latin typeface="+mn-lt"/>
              </a:rPr>
              <a:t>Rp million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F4D3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B242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Year 1</c:v>
                  </c:pt>
                  <c:pt idx="1">
                    <c:v>Year 2</c:v>
                  </c:pt>
                  <c:pt idx="2">
                    <c:v>Year 3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85.1</c:v>
                </c:pt>
                <c:pt idx="1">
                  <c:v>403.5</c:v>
                </c:pt>
                <c:pt idx="2">
                  <c:v>748.2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 income</c:v>
                </c:pt>
              </c:strCache>
            </c:strRef>
          </c:tx>
          <c:spPr>
            <a:solidFill>
              <a:srgbClr val="E86A33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B242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Year 1</c:v>
                  </c:pt>
                  <c:pt idx="1">
                    <c:v>Year 2</c:v>
                  </c:pt>
                  <c:pt idx="2">
                    <c:v>Year 3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-98.8</c:v>
                </c:pt>
                <c:pt idx="1">
                  <c:v>-22</c:v>
                </c:pt>
                <c:pt idx="2">
                  <c:v>143.1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1B242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5E6E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E5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E6E6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4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One-liner first: a business system, set up by chat
• Name, role, course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Picture a rice distributor: order arrives on WhatsApp
• Same order typed into Excel, the accounting app, the commission notebook
• Result: typos, stock that doesn't match, owner never sees today's profit
• About 90,627 small and medium businesses like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fix today is an ERP: one system for stock, sales, money, staff
• Setting one up: Rp 50M–Rp 300M with Odoo, Rp 200M–Rp 800M custom-built
• That is setup only, months of consultants
• So these businesses stay on spreadsheets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Explain ERP by showing it, not defining it
• Salesperson enters one sale on the phone
• Same moment: stock drops, invoice made, books updated, commission counted
• No typing it four times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Walk the five screens left to right
• Owner types how the business works, like telling a new manager
• App asks a few questions, shows the system, pulls in the old Excel
• Tap publish, staff get a WhatsApp invite
• No consultant, no setup fee, days not months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Analogy: a tailor with pre-cut panels. Custom fit, but every panel already tested
• The AI only chooses and arranges the parts
• Money maths is normal tested code, so an AI mistake can't break the books
• Later changes by chat, owner taps approve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Customer = owner who pays. Users = staff
• Big enough to feel the mess, too small for a Rp 300M system
• Stalls only need a cashier app. Big companies already have SAP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TAM: all small and medium businesses. SAM: only those already on a finance app
• SOM: 118 paying, 0.7% of SAM
• Valued at the cheaper plan, on purpose
• Market grows 8.62% a year, ERP is the biggest slice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Now: monthly subscription, two plans, free trial
• One price for the whole business, not per staff member
• Later: accountants set it up for clients
• AI cost stays about a fifth of the price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Same business, three comparisons
• 20 staff on Odoo: Rp 2.2M a month, plus Rp 50M or more to set up
• 5 outlets on Majoo: Rp 5.0M. On Bisnis: Rp 1.2M
• Accurate covers accounting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Traction today: research and a pilot plan, no revenue yet. Say it plainly
• Pilot: 10 businesses in Surabaya, free for 3 months
• Gate: if fewer than 3 agree to pay, stop and return unspent money
• Ads raised to Rp 8M a month only after the test
• Targets are net of cancellations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Three numbers only
• Year 3 revenue Rp 748.2M, net Rp 143.1M
• Cash lowest at Rp 130.9M in month 18, then subscriptions cover everything
• Costs assumed on the pessimistic side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Founder builds it, so money goes to customers, not developers
• Weakness first: no experience selling to businesses
• Pilot tests that
• Admins join from month 4 to help customers set 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Why now: business software growing, setup still costs hundreds of millions
• Why me: I build it, so the money goes to customers
• Return: Year 3 revenue Rp 748.2M × 3.2 = Rp 2.4B, your 20% is Rp 478.8M
• Used the 2026 low multiple, not the median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Signal the end
• One line: messy spreadsheets, systems cost a house, KelolaStack sets one up by chat
• Restate the ask, then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Only for Q&amp;A
• Full terms in Section VIII of the proposal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accent4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disc"/>
          <p:cNvSpPr/>
          <p:nvPr/>
        </p:nvSpPr>
        <p:spPr>
          <a:xfrm>
            <a:off x="7498080" y="822960"/>
            <a:ext cx="5669280" cy="5669280"/>
          </a:xfrm>
          <a:prstGeom prst="ellipse">
            <a:avLst/>
          </a:prstGeom>
          <a:solidFill>
            <a:schemeClr val="accent5">
              <a:alpha val="45000"/>
            </a:schemeClr>
          </a:solidFill>
          <a:ln/>
        </p:spPr>
      </p:sp>
      <p:pic>
        <p:nvPicPr>
          <p:cNvPr id="3" name="screen-describe" descr="/root/College/English for Business Proficiency/AFL2/mockups/descri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480000">
            <a:off x="7726680" y="1051560"/>
            <a:ext cx="2494671" cy="5120640"/>
          </a:xfrm>
          <a:prstGeom prst="rect">
            <a:avLst/>
          </a:prstGeom>
        </p:spPr>
      </p:pic>
      <p:pic>
        <p:nvPicPr>
          <p:cNvPr id="4" name="screen-dashboard" descr="/root/College/English for Business Proficiency/AFL2/mockups/dash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0000">
            <a:off x="9418320" y="731520"/>
            <a:ext cx="2717409" cy="557784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40080" y="10058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KelolaStack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640080" y="1645920"/>
            <a:ext cx="6675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own business system.</a:t>
            </a:r>
            <a:endParaRPr lang="en-US" sz="42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by chat.</a:t>
            </a:r>
            <a:endParaRPr lang="en-US" sz="42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accent6"/>
                </a:solidFill>
              </a:rPr>
              <a:t>Stock, sales, money and staff in one app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512064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Amadeus Eugene Dirgantara  ·  Founder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English for Business Proficiency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PROBLEM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order, typed three times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Sample business. Source for the count: GoodStats (2026)</a:t>
            </a:r>
            <a:endParaRPr lang="en-US" sz="1100" dirty="0"/>
          </a:p>
        </p:txBody>
      </p:sp>
      <p:sp>
        <p:nvSpPr>
          <p:cNvPr id="5" name="card"/>
          <p:cNvSpPr/>
          <p:nvPr/>
        </p:nvSpPr>
        <p:spPr>
          <a:xfrm>
            <a:off x="640080" y="1600200"/>
            <a:ext cx="3291840" cy="4206240"/>
          </a:xfrm>
          <a:prstGeom prst="roundRect">
            <a:avLst>
              <a:gd name="adj" fmla="val 4167"/>
            </a:avLst>
          </a:prstGeom>
          <a:solidFill>
            <a:schemeClr val="accent1"/>
          </a:solidFill>
          <a:ln/>
        </p:spPr>
      </p:sp>
      <p:sp>
        <p:nvSpPr>
          <p:cNvPr id="6" name="badge"/>
          <p:cNvSpPr/>
          <p:nvPr/>
        </p:nvSpPr>
        <p:spPr>
          <a:xfrm>
            <a:off x="1005840" y="192024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171700"/>
            <a:ext cx="502920" cy="5029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05840" y="31089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Rice distributor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1005840" y="365760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chemeClr val="accent6"/>
                </a:solidFill>
              </a:rPr>
              <a:t>12 staff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chemeClr val="accent6"/>
                </a:solidFill>
              </a:rPr>
              <a:t>3 warehouses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chemeClr val="accent6"/>
                </a:solidFill>
              </a:rPr>
              <a:t>200+ shop customers</a:t>
            </a:r>
            <a:endParaRPr lang="en-US" sz="1800" dirty="0"/>
          </a:p>
        </p:txBody>
      </p:sp>
      <p:sp>
        <p:nvSpPr>
          <p:cNvPr id="10" name="card"/>
          <p:cNvSpPr/>
          <p:nvPr/>
        </p:nvSpPr>
        <p:spPr>
          <a:xfrm>
            <a:off x="4480560" y="1600200"/>
            <a:ext cx="4206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11" name="badge"/>
          <p:cNvSpPr/>
          <p:nvPr/>
        </p:nvSpPr>
        <p:spPr>
          <a:xfrm>
            <a:off x="4617720" y="1709928"/>
            <a:ext cx="694944" cy="694944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456" y="1883664"/>
            <a:ext cx="347472" cy="34747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0" y="17190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WhatsApp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0" y="208483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Order comes in</a:t>
            </a:r>
            <a:endParaRPr lang="en-US" sz="1600" dirty="0"/>
          </a:p>
        </p:txBody>
      </p:sp>
      <p:sp>
        <p:nvSpPr>
          <p:cNvPr id="15" name="arrow"/>
          <p:cNvSpPr/>
          <p:nvPr/>
        </p:nvSpPr>
        <p:spPr>
          <a:xfrm>
            <a:off x="6583680" y="2514600"/>
            <a:ext cx="0" cy="164592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6" name="card"/>
          <p:cNvSpPr/>
          <p:nvPr/>
        </p:nvSpPr>
        <p:spPr>
          <a:xfrm>
            <a:off x="4480560" y="2679192"/>
            <a:ext cx="4206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17" name="badge"/>
          <p:cNvSpPr/>
          <p:nvPr/>
        </p:nvSpPr>
        <p:spPr>
          <a:xfrm>
            <a:off x="4617720" y="2788920"/>
            <a:ext cx="694944" cy="694944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456" y="2962656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486400" y="279806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Excel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0" y="31638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Typed again for stock</a:t>
            </a:r>
            <a:endParaRPr lang="en-US" sz="1600" dirty="0"/>
          </a:p>
        </p:txBody>
      </p:sp>
      <p:sp>
        <p:nvSpPr>
          <p:cNvPr id="21" name="arrow"/>
          <p:cNvSpPr/>
          <p:nvPr/>
        </p:nvSpPr>
        <p:spPr>
          <a:xfrm>
            <a:off x="6583680" y="3593592"/>
            <a:ext cx="0" cy="164592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22" name="card"/>
          <p:cNvSpPr/>
          <p:nvPr/>
        </p:nvSpPr>
        <p:spPr>
          <a:xfrm>
            <a:off x="4480560" y="3758184"/>
            <a:ext cx="4206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3" name="badge"/>
          <p:cNvSpPr/>
          <p:nvPr/>
        </p:nvSpPr>
        <p:spPr>
          <a:xfrm>
            <a:off x="4617720" y="3867912"/>
            <a:ext cx="694944" cy="694944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badge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4041648"/>
            <a:ext cx="347472" cy="34747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5486400" y="387705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Accounting app</a:t>
            </a:r>
            <a:endParaRPr lang="en-US" sz="20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0" y="424281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Typed again for the books</a:t>
            </a:r>
            <a:endParaRPr lang="en-US" sz="1600" dirty="0"/>
          </a:p>
        </p:txBody>
      </p:sp>
      <p:sp>
        <p:nvSpPr>
          <p:cNvPr id="27" name="arrow"/>
          <p:cNvSpPr/>
          <p:nvPr/>
        </p:nvSpPr>
        <p:spPr>
          <a:xfrm>
            <a:off x="6583680" y="4672584"/>
            <a:ext cx="0" cy="164592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28" name="card"/>
          <p:cNvSpPr/>
          <p:nvPr/>
        </p:nvSpPr>
        <p:spPr>
          <a:xfrm>
            <a:off x="4480560" y="4837176"/>
            <a:ext cx="4206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9" name="badge"/>
          <p:cNvSpPr/>
          <p:nvPr/>
        </p:nvSpPr>
        <p:spPr>
          <a:xfrm>
            <a:off x="4617720" y="4946904"/>
            <a:ext cx="694944" cy="694944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0" name="badge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456" y="5120640"/>
            <a:ext cx="347472" cy="347472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5486400" y="49560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Notebook</a:t>
            </a:r>
            <a:endParaRPr lang="en-US" sz="2000" dirty="0"/>
          </a:p>
        </p:txBody>
      </p:sp>
      <p:sp>
        <p:nvSpPr>
          <p:cNvPr id="32" name="Text 25"/>
          <p:cNvSpPr txBox="1"/>
          <p:nvPr/>
        </p:nvSpPr>
        <p:spPr>
          <a:xfrm>
            <a:off x="5486400" y="53218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Commission counted by hand</a:t>
            </a:r>
            <a:endParaRPr lang="en-US" sz="1600" dirty="0"/>
          </a:p>
        </p:txBody>
      </p:sp>
      <p:sp>
        <p:nvSpPr>
          <p:cNvPr id="33" name="Text 26"/>
          <p:cNvSpPr txBox="1"/>
          <p:nvPr/>
        </p:nvSpPr>
        <p:spPr>
          <a:xfrm>
            <a:off x="9052560" y="210312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90,627</a:t>
            </a:r>
            <a:endParaRPr lang="en-US" sz="4800" dirty="0"/>
          </a:p>
        </p:txBody>
      </p:sp>
      <p:sp>
        <p:nvSpPr>
          <p:cNvPr id="34" name="Text 27"/>
          <p:cNvSpPr txBox="1"/>
          <p:nvPr/>
        </p:nvSpPr>
        <p:spPr>
          <a:xfrm>
            <a:off x="9052560" y="30632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small and medium businesses in Indonesia</a:t>
            </a:r>
            <a:endParaRPr lang="en-US" sz="1800" dirty="0"/>
          </a:p>
        </p:txBody>
      </p:sp>
      <p:sp>
        <p:nvSpPr>
          <p:cNvPr id="35" name="Text 28"/>
          <p:cNvSpPr txBox="1"/>
          <p:nvPr/>
        </p:nvSpPr>
        <p:spPr>
          <a:xfrm>
            <a:off x="9052560" y="420624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2"/>
                </a:solidFill>
              </a:rPr>
              <a:t>Mistakes, late stock counts, no daily profit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</a:rPr>
              <a:t>PROBLEM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proper system costs a house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35508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Source: Next-IT (2026)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830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Custom-built system</a:t>
            </a:r>
            <a:endParaRPr lang="en-US" sz="2000" dirty="0"/>
          </a:p>
        </p:txBody>
      </p:sp>
      <p:sp>
        <p:nvSpPr>
          <p:cNvPr id="6" name="cost-range"/>
          <p:cNvSpPr/>
          <p:nvPr/>
        </p:nvSpPr>
        <p:spPr>
          <a:xfrm>
            <a:off x="640080" y="2240280"/>
            <a:ext cx="6949440" cy="548640"/>
          </a:xfrm>
          <a:prstGeom prst="rect">
            <a:avLst/>
          </a:prstGeom>
          <a:solidFill>
            <a:schemeClr val="accent2">
              <a:alpha val="45000"/>
            </a:schemeClr>
          </a:solidFill>
          <a:ln/>
        </p:spPr>
      </p:sp>
      <p:sp>
        <p:nvSpPr>
          <p:cNvPr id="7" name="cost-min"/>
          <p:cNvSpPr/>
          <p:nvPr/>
        </p:nvSpPr>
        <p:spPr>
          <a:xfrm>
            <a:off x="640080" y="2240280"/>
            <a:ext cx="1737360" cy="548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818120" y="22402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200M – Rp 800M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818120" y="27432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3–6 months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2461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Odoo, set up by a consultant</a:t>
            </a:r>
            <a:endParaRPr lang="en-US" sz="2000" dirty="0"/>
          </a:p>
        </p:txBody>
      </p:sp>
      <p:sp>
        <p:nvSpPr>
          <p:cNvPr id="11" name="cost-range"/>
          <p:cNvSpPr/>
          <p:nvPr/>
        </p:nvSpPr>
        <p:spPr>
          <a:xfrm>
            <a:off x="640080" y="3703320"/>
            <a:ext cx="2606040" cy="548640"/>
          </a:xfrm>
          <a:prstGeom prst="rect">
            <a:avLst/>
          </a:prstGeom>
          <a:solidFill>
            <a:schemeClr val="accent2">
              <a:alpha val="45000"/>
            </a:schemeClr>
          </a:solidFill>
          <a:ln/>
        </p:spPr>
      </p:sp>
      <p:sp>
        <p:nvSpPr>
          <p:cNvPr id="12" name="cost-min"/>
          <p:cNvSpPr/>
          <p:nvPr/>
        </p:nvSpPr>
        <p:spPr>
          <a:xfrm>
            <a:off x="640080" y="3703320"/>
            <a:ext cx="434340" cy="548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74720" y="37033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50M – Rp 300M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42062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2–4 months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846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6"/>
                </a:solidFill>
              </a:rPr>
              <a:t>Setup only, before the first monthly fee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53949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Too big for a growing business. Too much for spreadsheets.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SOLUTION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sale, typed once, updates everything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Screens are design mock-ups with a sample business.</a:t>
            </a:r>
            <a:endParaRPr lang="en-US" sz="1100" dirty="0"/>
          </a:p>
        </p:txBody>
      </p:sp>
      <p:pic>
        <p:nvPicPr>
          <p:cNvPr id="5" name="screen-sale" descr="/root/College/English for Business Proficiency/AFL2/mockups/sa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2040" y="1463040"/>
            <a:ext cx="2271932" cy="4663440"/>
          </a:xfrm>
          <a:prstGeom prst="rect">
            <a:avLst/>
          </a:prstGeom>
        </p:spPr>
      </p:pic>
      <p:sp>
        <p:nvSpPr>
          <p:cNvPr id="6" name="card"/>
          <p:cNvSpPr/>
          <p:nvPr/>
        </p:nvSpPr>
        <p:spPr>
          <a:xfrm>
            <a:off x="640080" y="1691640"/>
            <a:ext cx="356616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/>
        </p:spPr>
      </p:sp>
      <p:sp>
        <p:nvSpPr>
          <p:cNvPr id="7" name="badge"/>
          <p:cNvSpPr/>
          <p:nvPr/>
        </p:nvSpPr>
        <p:spPr>
          <a:xfrm>
            <a:off x="914400" y="196596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8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" y="2171700"/>
            <a:ext cx="411480" cy="4114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920240" y="2011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Stock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880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−10 sacks, Rungkut warehouse</a:t>
            </a:r>
            <a:endParaRPr lang="en-US" sz="1600" dirty="0"/>
          </a:p>
        </p:txBody>
      </p:sp>
      <p:sp>
        <p:nvSpPr>
          <p:cNvPr id="11" name="arrow"/>
          <p:cNvSpPr/>
          <p:nvPr/>
        </p:nvSpPr>
        <p:spPr>
          <a:xfrm>
            <a:off x="4846320" y="2560320"/>
            <a:ext cx="-59436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2" name="card"/>
          <p:cNvSpPr/>
          <p:nvPr/>
        </p:nvSpPr>
        <p:spPr>
          <a:xfrm>
            <a:off x="640080" y="3931920"/>
            <a:ext cx="356616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/>
        </p:spPr>
      </p:sp>
      <p:sp>
        <p:nvSpPr>
          <p:cNvPr id="13" name="badge"/>
          <p:cNvSpPr/>
          <p:nvPr/>
        </p:nvSpPr>
        <p:spPr>
          <a:xfrm>
            <a:off x="914400" y="420624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4411980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920240" y="4251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Invoice</a:t>
            </a:r>
            <a:endParaRPr lang="en-US" sz="2200" dirty="0"/>
          </a:p>
        </p:txBody>
      </p:sp>
      <p:sp>
        <p:nvSpPr>
          <p:cNvPr id="16" name="Text 11"/>
          <p:cNvSpPr txBox="1"/>
          <p:nvPr/>
        </p:nvSpPr>
        <p:spPr>
          <a:xfrm>
            <a:off x="914400" y="5120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Created, due in 14 days</a:t>
            </a:r>
            <a:endParaRPr lang="en-US" sz="1600" dirty="0"/>
          </a:p>
        </p:txBody>
      </p:sp>
      <p:sp>
        <p:nvSpPr>
          <p:cNvPr id="17" name="arrow"/>
          <p:cNvSpPr/>
          <p:nvPr/>
        </p:nvSpPr>
        <p:spPr>
          <a:xfrm>
            <a:off x="4846320" y="4800600"/>
            <a:ext cx="-59436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18" name="card"/>
          <p:cNvSpPr/>
          <p:nvPr/>
        </p:nvSpPr>
        <p:spPr>
          <a:xfrm>
            <a:off x="8458200" y="1691640"/>
            <a:ext cx="356616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/>
        </p:spPr>
      </p:sp>
      <p:sp>
        <p:nvSpPr>
          <p:cNvPr id="19" name="badge"/>
          <p:cNvSpPr/>
          <p:nvPr/>
        </p:nvSpPr>
        <p:spPr>
          <a:xfrm>
            <a:off x="8732520" y="196596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0" name="badge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8260" y="2171700"/>
            <a:ext cx="411480" cy="411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738360" y="20116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Books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8732520" y="2880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+Rp 3,450,000 owed by the shop</a:t>
            </a:r>
            <a:endParaRPr lang="en-US" sz="1600" dirty="0"/>
          </a:p>
        </p:txBody>
      </p:sp>
      <p:sp>
        <p:nvSpPr>
          <p:cNvPr id="23" name="arrow"/>
          <p:cNvSpPr/>
          <p:nvPr/>
        </p:nvSpPr>
        <p:spPr>
          <a:xfrm>
            <a:off x="7269480" y="2560320"/>
            <a:ext cx="11430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24" name="card"/>
          <p:cNvSpPr/>
          <p:nvPr/>
        </p:nvSpPr>
        <p:spPr>
          <a:xfrm>
            <a:off x="8458200" y="3931920"/>
            <a:ext cx="3566160" cy="178308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/>
        </p:spPr>
      </p:sp>
      <p:sp>
        <p:nvSpPr>
          <p:cNvPr id="25" name="badge"/>
          <p:cNvSpPr/>
          <p:nvPr/>
        </p:nvSpPr>
        <p:spPr>
          <a:xfrm>
            <a:off x="8732520" y="420624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badge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8260" y="4411980"/>
            <a:ext cx="411480" cy="41148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738360" y="4251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Commission</a:t>
            </a:r>
            <a:endParaRPr lang="en-US" sz="2200" dirty="0"/>
          </a:p>
        </p:txBody>
      </p:sp>
      <p:sp>
        <p:nvSpPr>
          <p:cNvPr id="28" name="Text 21"/>
          <p:cNvSpPr txBox="1"/>
          <p:nvPr/>
        </p:nvSpPr>
        <p:spPr>
          <a:xfrm>
            <a:off x="8732520" y="5120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Andi earns Rp 69,000</a:t>
            </a:r>
            <a:endParaRPr lang="en-US" sz="1600" dirty="0"/>
          </a:p>
        </p:txBody>
      </p:sp>
      <p:sp>
        <p:nvSpPr>
          <p:cNvPr id="29" name="arrow"/>
          <p:cNvSpPr/>
          <p:nvPr/>
        </p:nvSpPr>
        <p:spPr>
          <a:xfrm>
            <a:off x="7269480" y="4800600"/>
            <a:ext cx="1143000" cy="0"/>
          </a:xfrm>
          <a:prstGeom prst="line">
            <a:avLst/>
          </a:prstGeom>
          <a:noFill/>
          <a:ln w="25400">
            <a:solidFill>
              <a:schemeClr val="accent2"/>
            </a:solidFill>
            <a:prstDash val="solid"/>
            <a:tailEnd type="triangle"/>
          </a:ln>
        </p:spPr>
      </p:sp>
      <p:sp>
        <p:nvSpPr>
          <p:cNvPr id="30" name="Text 23"/>
          <p:cNvSpPr txBox="1"/>
          <p:nvPr/>
        </p:nvSpPr>
        <p:spPr>
          <a:xfrm>
            <a:off x="640080" y="5852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4"/>
                </a:solidFill>
              </a:rPr>
              <a:t>This is what big companies call ERP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</a:rPr>
              <a:t>SOLUTION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your phone to a working system, in days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35508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Screens are design mock-ups with a sample business.</a:t>
            </a:r>
            <a:endParaRPr lang="en-US" sz="1100" dirty="0"/>
          </a:p>
        </p:txBody>
      </p:sp>
      <p:sp>
        <p:nvSpPr>
          <p:cNvPr id="5" name="step-dot"/>
          <p:cNvSpPr/>
          <p:nvPr/>
        </p:nvSpPr>
        <p:spPr>
          <a:xfrm>
            <a:off x="640080" y="1600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57276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Describe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07008" y="1901952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Your business, in Bahasa</a:t>
            </a:r>
            <a:endParaRPr lang="en-US" sz="1300" dirty="0"/>
          </a:p>
        </p:txBody>
      </p:sp>
      <p:pic>
        <p:nvPicPr>
          <p:cNvPr id="9" name="screen-describe" descr="/root/College/English for Business Proficiency/AFL2/mockups/descri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2423160"/>
            <a:ext cx="1848729" cy="3794760"/>
          </a:xfrm>
          <a:prstGeom prst="rect">
            <a:avLst/>
          </a:prstGeom>
        </p:spPr>
      </p:pic>
      <p:sp>
        <p:nvSpPr>
          <p:cNvPr id="10" name="step-dot"/>
          <p:cNvSpPr/>
          <p:nvPr/>
        </p:nvSpPr>
        <p:spPr>
          <a:xfrm>
            <a:off x="2852928" y="1600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85292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419856" y="157276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Answer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3419856" y="1901952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A few questions</a:t>
            </a:r>
            <a:endParaRPr lang="en-US" sz="1300" dirty="0"/>
          </a:p>
        </p:txBody>
      </p:sp>
      <p:pic>
        <p:nvPicPr>
          <p:cNvPr id="14" name="screen-questions" descr="/root/College/English for Business Proficiency/AFL2/mockups/question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648" y="2423160"/>
            <a:ext cx="1848729" cy="3794760"/>
          </a:xfrm>
          <a:prstGeom prst="rect">
            <a:avLst/>
          </a:prstGeom>
        </p:spPr>
      </p:pic>
      <p:sp>
        <p:nvSpPr>
          <p:cNvPr id="15" name="step-dot"/>
          <p:cNvSpPr/>
          <p:nvPr/>
        </p:nvSpPr>
        <p:spPr>
          <a:xfrm>
            <a:off x="5065776" y="1600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506577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5632704" y="157276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Check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5632704" y="1901952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Your system's menus</a:t>
            </a:r>
            <a:endParaRPr lang="en-US" sz="1300" dirty="0"/>
          </a:p>
        </p:txBody>
      </p:sp>
      <p:pic>
        <p:nvPicPr>
          <p:cNvPr id="19" name="screen-preview" descr="/root/College/English for Business Proficiency/AFL2/mockups/previe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496" y="2423160"/>
            <a:ext cx="1848729" cy="3794760"/>
          </a:xfrm>
          <a:prstGeom prst="rect">
            <a:avLst/>
          </a:prstGeom>
        </p:spPr>
      </p:pic>
      <p:sp>
        <p:nvSpPr>
          <p:cNvPr id="20" name="step-dot"/>
          <p:cNvSpPr/>
          <p:nvPr/>
        </p:nvSpPr>
        <p:spPr>
          <a:xfrm>
            <a:off x="7278624" y="1600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7278624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7845552" y="157276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Import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7845552" y="1901952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Your Excel files</a:t>
            </a:r>
            <a:endParaRPr lang="en-US" sz="1300" dirty="0"/>
          </a:p>
        </p:txBody>
      </p:sp>
      <p:pic>
        <p:nvPicPr>
          <p:cNvPr id="24" name="screen-import" descr="/root/College/English for Business Proficiency/AFL2/mockups/impo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344" y="2423160"/>
            <a:ext cx="1848729" cy="3794760"/>
          </a:xfrm>
          <a:prstGeom prst="rect">
            <a:avLst/>
          </a:prstGeom>
        </p:spPr>
      </p:pic>
      <p:sp>
        <p:nvSpPr>
          <p:cNvPr id="25" name="step-dot"/>
          <p:cNvSpPr/>
          <p:nvPr/>
        </p:nvSpPr>
        <p:spPr>
          <a:xfrm>
            <a:off x="9491472" y="16002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9491472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10058400" y="157276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Go live</a:t>
            </a:r>
            <a:endParaRPr lang="en-US" sz="1800" dirty="0"/>
          </a:p>
        </p:txBody>
      </p:sp>
      <p:sp>
        <p:nvSpPr>
          <p:cNvPr id="28" name="Text 22"/>
          <p:cNvSpPr txBox="1"/>
          <p:nvPr/>
        </p:nvSpPr>
        <p:spPr>
          <a:xfrm>
            <a:off x="10058400" y="1901952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Staff log in</a:t>
            </a:r>
            <a:endParaRPr lang="en-US" sz="1300" dirty="0"/>
          </a:p>
        </p:txBody>
      </p:sp>
      <p:pic>
        <p:nvPicPr>
          <p:cNvPr id="29" name="screen-live" descr="/root/College/English for Business Proficiency/AFL2/mockups/liv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192" y="2423160"/>
            <a:ext cx="1848729" cy="37947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SOLUTION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Ready-made parts, arranged for you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Screens are design mock-ups with a sample business.</a:t>
            </a:r>
            <a:endParaRPr lang="en-US" sz="1100" dirty="0"/>
          </a:p>
        </p:txBody>
      </p:sp>
      <p:sp>
        <p:nvSpPr>
          <p:cNvPr id="5" name="part"/>
          <p:cNvSpPr/>
          <p:nvPr/>
        </p:nvSpPr>
        <p:spPr>
          <a:xfrm>
            <a:off x="640080" y="1645920"/>
            <a:ext cx="1645920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1645920"/>
            <a:ext cx="1645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Stock</a:t>
            </a:r>
            <a:endParaRPr lang="en-US" sz="1800" dirty="0"/>
          </a:p>
        </p:txBody>
      </p:sp>
      <p:sp>
        <p:nvSpPr>
          <p:cNvPr id="7" name="part"/>
          <p:cNvSpPr/>
          <p:nvPr/>
        </p:nvSpPr>
        <p:spPr>
          <a:xfrm>
            <a:off x="2423160" y="1645920"/>
            <a:ext cx="1645920" cy="1143000"/>
          </a:xfrm>
          <a:prstGeom prst="roundRect">
            <a:avLst>
              <a:gd name="adj" fmla="val 9600"/>
            </a:avLst>
          </a:prstGeom>
          <a:solidFill>
            <a:schemeClr val="accent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423160" y="1645920"/>
            <a:ext cx="1645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Sales</a:t>
            </a:r>
            <a:endParaRPr lang="en-US" sz="1800" dirty="0"/>
          </a:p>
        </p:txBody>
      </p:sp>
      <p:sp>
        <p:nvSpPr>
          <p:cNvPr id="9" name="part"/>
          <p:cNvSpPr/>
          <p:nvPr/>
        </p:nvSpPr>
        <p:spPr>
          <a:xfrm>
            <a:off x="4206240" y="1645920"/>
            <a:ext cx="1645920" cy="1143000"/>
          </a:xfrm>
          <a:prstGeom prst="roundRect">
            <a:avLst>
              <a:gd name="adj" fmla="val 9600"/>
            </a:avLst>
          </a:prstGeom>
          <a:solidFill>
            <a:schemeClr val="accent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206240" y="1645920"/>
            <a:ext cx="1645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Purchasing</a:t>
            </a:r>
            <a:endParaRPr lang="en-US" sz="1800" dirty="0"/>
          </a:p>
        </p:txBody>
      </p:sp>
      <p:sp>
        <p:nvSpPr>
          <p:cNvPr id="11" name="part"/>
          <p:cNvSpPr/>
          <p:nvPr/>
        </p:nvSpPr>
        <p:spPr>
          <a:xfrm>
            <a:off x="640080" y="2971800"/>
            <a:ext cx="1645920" cy="1143000"/>
          </a:xfrm>
          <a:prstGeom prst="roundRect">
            <a:avLst>
              <a:gd name="adj" fmla="val 9600"/>
            </a:avLst>
          </a:prstGeom>
          <a:solidFill>
            <a:schemeClr val="accent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2971800"/>
            <a:ext cx="1645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Finance</a:t>
            </a:r>
            <a:endParaRPr lang="en-US" sz="1800" dirty="0"/>
          </a:p>
        </p:txBody>
      </p:sp>
      <p:sp>
        <p:nvSpPr>
          <p:cNvPr id="13" name="part"/>
          <p:cNvSpPr/>
          <p:nvPr/>
        </p:nvSpPr>
        <p:spPr>
          <a:xfrm>
            <a:off x="2423160" y="2971800"/>
            <a:ext cx="1645920" cy="1143000"/>
          </a:xfrm>
          <a:prstGeom prst="roundRect">
            <a:avLst>
              <a:gd name="adj" fmla="val 9600"/>
            </a:avLst>
          </a:prstGeom>
          <a:solidFill>
            <a:schemeClr val="accent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2423160" y="2971800"/>
            <a:ext cx="1645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Staff</a:t>
            </a:r>
            <a:endParaRPr lang="en-US" sz="1800" dirty="0"/>
          </a:p>
        </p:txBody>
      </p:sp>
      <p:sp>
        <p:nvSpPr>
          <p:cNvPr id="15" name="part"/>
          <p:cNvSpPr/>
          <p:nvPr/>
        </p:nvSpPr>
        <p:spPr>
          <a:xfrm>
            <a:off x="4206240" y="2971800"/>
            <a:ext cx="1645920" cy="1143000"/>
          </a:xfrm>
          <a:prstGeom prst="roundRect">
            <a:avLst>
              <a:gd name="adj" fmla="val 9600"/>
            </a:avLst>
          </a:prstGeom>
          <a:solidFill>
            <a:schemeClr val="accent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206240" y="2971800"/>
            <a:ext cx="1645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Approvals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44348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4"/>
                </a:solidFill>
              </a:rPr>
              <a:t>Built and tested once. The AI picks and sets them up.</a:t>
            </a:r>
            <a:endParaRPr lang="en-US" sz="1800" dirty="0"/>
          </a:p>
        </p:txBody>
      </p:sp>
      <p:sp>
        <p:nvSpPr>
          <p:cNvPr id="18" name="card"/>
          <p:cNvSpPr/>
          <p:nvPr/>
        </p:nvSpPr>
        <p:spPr>
          <a:xfrm>
            <a:off x="6263640" y="1645920"/>
            <a:ext cx="2834640" cy="3931920"/>
          </a:xfrm>
          <a:prstGeom prst="roundRect">
            <a:avLst>
              <a:gd name="adj" fmla="val 4839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37960" y="18745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The AI never</a:t>
            </a:r>
            <a:endParaRPr lang="en-US" sz="2000" dirty="0"/>
          </a:p>
        </p:txBody>
      </p:sp>
      <p:sp>
        <p:nvSpPr>
          <p:cNvPr id="20" name="status-dot"/>
          <p:cNvSpPr/>
          <p:nvPr/>
        </p:nvSpPr>
        <p:spPr>
          <a:xfrm>
            <a:off x="6537960" y="251460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040880" y="2487168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Does the maths on your money</a:t>
            </a:r>
            <a:endParaRPr lang="en-US" sz="1600" dirty="0"/>
          </a:p>
        </p:txBody>
      </p:sp>
      <p:sp>
        <p:nvSpPr>
          <p:cNvPr id="22" name="status-dot"/>
          <p:cNvSpPr/>
          <p:nvPr/>
        </p:nvSpPr>
        <p:spPr>
          <a:xfrm>
            <a:off x="6537960" y="347472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040880" y="3447288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Touches your bank account</a:t>
            </a:r>
            <a:endParaRPr lang="en-US" sz="1600" dirty="0"/>
          </a:p>
        </p:txBody>
      </p:sp>
      <p:sp>
        <p:nvSpPr>
          <p:cNvPr id="24" name="status-dot"/>
          <p:cNvSpPr/>
          <p:nvPr/>
        </p:nvSpPr>
        <p:spPr>
          <a:xfrm>
            <a:off x="6537960" y="44348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040880" y="4407408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Changes anything without your OK</a:t>
            </a:r>
            <a:endParaRPr lang="en-US" sz="1600" dirty="0"/>
          </a:p>
        </p:txBody>
      </p:sp>
      <p:pic>
        <p:nvPicPr>
          <p:cNvPr id="26" name="screen-change" descr="/root/College/English for Business Proficiency/AFL2/mockups/chan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0" y="1508760"/>
            <a:ext cx="2182837" cy="4480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CUSTOMERS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Growing businesses, 5 to 50 staff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Screens are design mock-ups with a sample business.</a:t>
            </a:r>
            <a:endParaRPr lang="en-US" sz="1100" dirty="0"/>
          </a:p>
        </p:txBody>
      </p:sp>
      <p:pic>
        <p:nvPicPr>
          <p:cNvPr id="5" name="screen-dashboard" descr="/root/College/English for Business Proficiency/AFL2/mockup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720" y="1508760"/>
            <a:ext cx="2227385" cy="4572000"/>
          </a:xfrm>
          <a:prstGeom prst="rect">
            <a:avLst/>
          </a:prstGeom>
        </p:spPr>
      </p:pic>
      <p:sp>
        <p:nvSpPr>
          <p:cNvPr id="6" name="badge"/>
          <p:cNvSpPr/>
          <p:nvPr/>
        </p:nvSpPr>
        <p:spPr>
          <a:xfrm>
            <a:off x="640080" y="1600200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7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828800"/>
            <a:ext cx="457200" cy="4572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874520" y="1618488"/>
            <a:ext cx="6903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Pays: the owner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874520" y="2103120"/>
            <a:ext cx="6903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Distributors, makers, shops, food businesses</a:t>
            </a:r>
            <a:endParaRPr lang="en-US" sz="1800" dirty="0"/>
          </a:p>
        </p:txBody>
      </p:sp>
      <p:sp>
        <p:nvSpPr>
          <p:cNvPr id="10" name="badge"/>
          <p:cNvSpPr/>
          <p:nvPr/>
        </p:nvSpPr>
        <p:spPr>
          <a:xfrm>
            <a:off x="640080" y="2715768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1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944368"/>
            <a:ext cx="457200" cy="4572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874520" y="2734056"/>
            <a:ext cx="6903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Uses: their staff</a:t>
            </a:r>
            <a:endParaRPr lang="en-US" sz="2400" dirty="0"/>
          </a:p>
        </p:txBody>
      </p:sp>
      <p:sp>
        <p:nvSpPr>
          <p:cNvPr id="13" name="Text 8"/>
          <p:cNvSpPr txBox="1"/>
          <p:nvPr/>
        </p:nvSpPr>
        <p:spPr>
          <a:xfrm>
            <a:off x="1874520" y="3218688"/>
            <a:ext cx="6903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Sales, warehouse, finance, on their own phones</a:t>
            </a:r>
            <a:endParaRPr lang="en-US" sz="1800" dirty="0"/>
          </a:p>
        </p:txBody>
      </p:sp>
      <p:sp>
        <p:nvSpPr>
          <p:cNvPr id="14" name="badge"/>
          <p:cNvSpPr/>
          <p:nvPr/>
        </p:nvSpPr>
        <p:spPr>
          <a:xfrm>
            <a:off x="640080" y="3831336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badge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059936"/>
            <a:ext cx="457200" cy="45720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874520" y="3849624"/>
            <a:ext cx="6903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Later: accountants</a:t>
            </a:r>
            <a:endParaRPr lang="en-US" sz="2400" dirty="0"/>
          </a:p>
        </p:txBody>
      </p:sp>
      <p:sp>
        <p:nvSpPr>
          <p:cNvPr id="17" name="Text 11"/>
          <p:cNvSpPr txBox="1"/>
          <p:nvPr/>
        </p:nvSpPr>
        <p:spPr>
          <a:xfrm>
            <a:off x="1874520" y="4334256"/>
            <a:ext cx="6903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Set it up for their clients, Year 3</a:t>
            </a:r>
            <a:endParaRPr lang="en-US" sz="1800" dirty="0"/>
          </a:p>
        </p:txBody>
      </p:sp>
      <p:sp>
        <p:nvSpPr>
          <p:cNvPr id="18" name="badge"/>
          <p:cNvSpPr/>
          <p:nvPr/>
        </p:nvSpPr>
        <p:spPr>
          <a:xfrm>
            <a:off x="640080" y="4946904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9" name="badge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175504"/>
            <a:ext cx="457200" cy="45720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874520" y="4965192"/>
            <a:ext cx="6903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Not us</a:t>
            </a:r>
            <a:endParaRPr lang="en-US" sz="2400" dirty="0"/>
          </a:p>
        </p:txBody>
      </p:sp>
      <p:sp>
        <p:nvSpPr>
          <p:cNvPr id="21" name="Text 14"/>
          <p:cNvSpPr txBox="1"/>
          <p:nvPr/>
        </p:nvSpPr>
        <p:spPr>
          <a:xfrm>
            <a:off x="1874520" y="5449824"/>
            <a:ext cx="6903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One-person stalls, big companies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MARKET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market, counted low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Counted at the Usaha plan, Rp 4,788,000 a year. Sources: GoodStats (2026); Kartikasari et al. (2022); Mordor Intelligence (2026)</a:t>
            </a:r>
            <a:endParaRPr lang="en-US" sz="1100" dirty="0"/>
          </a:p>
        </p:txBody>
      </p:sp>
      <p:sp>
        <p:nvSpPr>
          <p:cNvPr id="5" name="market-ring"/>
          <p:cNvSpPr/>
          <p:nvPr/>
        </p:nvSpPr>
        <p:spPr>
          <a:xfrm>
            <a:off x="822960" y="1600200"/>
            <a:ext cx="4389120" cy="438912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6" name="market-ring"/>
          <p:cNvSpPr/>
          <p:nvPr/>
        </p:nvSpPr>
        <p:spPr>
          <a:xfrm>
            <a:off x="1691640" y="2468880"/>
            <a:ext cx="2651760" cy="2651760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7" name="market-ring"/>
          <p:cNvSpPr/>
          <p:nvPr/>
        </p:nvSpPr>
        <p:spPr>
          <a:xfrm>
            <a:off x="2377440" y="315468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468880" y="187452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468880" y="26974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SAM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468880" y="36118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SOM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760720" y="16002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433.9B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5760720" y="21945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90,627 small and medium businesses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760720" y="27889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86.1B</a:t>
            </a:r>
            <a:endParaRPr lang="en-US" sz="34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33832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17,989 already using a finance app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397764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565.0M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5760720" y="45720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118 paying by Year 3</a:t>
            </a:r>
            <a:endParaRPr lang="en-US" sz="1600" dirty="0"/>
          </a:p>
        </p:txBody>
      </p:sp>
      <p:sp>
        <p:nvSpPr>
          <p:cNvPr id="17" name="card"/>
          <p:cNvSpPr/>
          <p:nvPr/>
        </p:nvSpPr>
        <p:spPr>
          <a:xfrm>
            <a:off x="9235440" y="1645920"/>
            <a:ext cx="2286000" cy="347472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418320" y="201168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+8.6%</a:t>
            </a:r>
            <a:endParaRPr lang="en-US" sz="3400" dirty="0"/>
          </a:p>
        </p:txBody>
      </p:sp>
      <p:sp>
        <p:nvSpPr>
          <p:cNvPr id="19" name="Text 17"/>
          <p:cNvSpPr txBox="1"/>
          <p:nvPr/>
        </p:nvSpPr>
        <p:spPr>
          <a:xfrm>
            <a:off x="9418320" y="27432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year, business software in Indonesia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418320" y="365760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31%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9418320" y="420624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of it is ERP, the biggest part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BUSINESS MODEL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plan, no setup fee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Prices exclude PPN. Margins assume full use of the AI allowance.</a:t>
            </a:r>
            <a:endParaRPr lang="en-US" sz="1100" dirty="0"/>
          </a:p>
        </p:txBody>
      </p:sp>
      <p:sp>
        <p:nvSpPr>
          <p:cNvPr id="5" name="card"/>
          <p:cNvSpPr/>
          <p:nvPr/>
        </p:nvSpPr>
        <p:spPr>
          <a:xfrm>
            <a:off x="640080" y="1554480"/>
            <a:ext cx="3429000" cy="356616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Trial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74320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7033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14 days with your own data</a:t>
            </a:r>
            <a:endParaRPr lang="en-US" sz="1700" dirty="0"/>
          </a:p>
        </p:txBody>
      </p:sp>
      <p:sp>
        <p:nvSpPr>
          <p:cNvPr id="9" name="card"/>
          <p:cNvSpPr/>
          <p:nvPr/>
        </p:nvSpPr>
        <p:spPr>
          <a:xfrm>
            <a:off x="4389120" y="1554480"/>
            <a:ext cx="3429000" cy="356616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0060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Usaha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74320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399,000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37033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month · up to 5 staff · 75% margin</a:t>
            </a:r>
            <a:endParaRPr lang="en-US" sz="1700" dirty="0"/>
          </a:p>
        </p:txBody>
      </p:sp>
      <p:sp>
        <p:nvSpPr>
          <p:cNvPr id="13" name="card"/>
          <p:cNvSpPr/>
          <p:nvPr/>
        </p:nvSpPr>
        <p:spPr>
          <a:xfrm>
            <a:off x="8138160" y="1554480"/>
            <a:ext cx="3429000" cy="356616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54964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Bisnis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549640" y="274320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1,199,000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8549640" y="37033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 month · up to 20 staff, 5 locations · 76% margin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3949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Priced per business, not per user.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Later: accountants resell it to their clients.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BUSINESS MODEL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Cheaper than what they'd buy today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Sources: Accurate (2025); OEC.sh (2026); Majoo (2026). Odoo excludes its setup cost.</a:t>
            </a:r>
            <a:endParaRPr lang="en-US" sz="11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640080" y="1463040"/>
          <a:ext cx="749808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card"/>
          <p:cNvSpPr/>
          <p:nvPr/>
        </p:nvSpPr>
        <p:spPr>
          <a:xfrm>
            <a:off x="8503920" y="1554480"/>
            <a:ext cx="3063240" cy="2103120"/>
          </a:xfrm>
          <a:prstGeom prst="roundRect">
            <a:avLst>
              <a:gd name="adj" fmla="val 6522"/>
            </a:avLst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869680" y="18288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0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8869680" y="27889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setup fee</a:t>
            </a:r>
            <a:endParaRPr lang="en-US" sz="1800" dirty="0"/>
          </a:p>
        </p:txBody>
      </p:sp>
      <p:sp>
        <p:nvSpPr>
          <p:cNvPr id="9" name="card"/>
          <p:cNvSpPr/>
          <p:nvPr/>
        </p:nvSpPr>
        <p:spPr>
          <a:xfrm>
            <a:off x="8503920" y="3886200"/>
            <a:ext cx="306324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869680" y="416052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50M+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8869680" y="51206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Odoo setup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PLAN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it with 10 businesses first</a:t>
            </a:r>
            <a:endParaRPr lang="en-US" sz="3600" dirty="0"/>
          </a:p>
        </p:txBody>
      </p:sp>
      <p:sp>
        <p:nvSpPr>
          <p:cNvPr id="4" name="step-dot"/>
          <p:cNvSpPr/>
          <p:nvPr/>
        </p:nvSpPr>
        <p:spPr>
          <a:xfrm>
            <a:off x="1143000" y="17373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143000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arrow"/>
          <p:cNvSpPr/>
          <p:nvPr/>
        </p:nvSpPr>
        <p:spPr>
          <a:xfrm>
            <a:off x="1938528" y="2084832"/>
            <a:ext cx="91440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7" name="Text 5"/>
          <p:cNvSpPr txBox="1"/>
          <p:nvPr/>
        </p:nvSpPr>
        <p:spPr>
          <a:xfrm>
            <a:off x="640080" y="26517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Months 1–3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0632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Pilot: 10 SMEs</a:t>
            </a:r>
            <a:endParaRPr lang="en-US" sz="1600" dirty="0"/>
          </a:p>
        </p:txBody>
      </p:sp>
      <p:sp>
        <p:nvSpPr>
          <p:cNvPr id="9" name="step-dot"/>
          <p:cNvSpPr/>
          <p:nvPr/>
        </p:nvSpPr>
        <p:spPr>
          <a:xfrm>
            <a:off x="2999232" y="173736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999232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arrow"/>
          <p:cNvSpPr/>
          <p:nvPr/>
        </p:nvSpPr>
        <p:spPr>
          <a:xfrm>
            <a:off x="3794760" y="2084832"/>
            <a:ext cx="91440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2" name="Text 10"/>
          <p:cNvSpPr txBox="1"/>
          <p:nvPr/>
        </p:nvSpPr>
        <p:spPr>
          <a:xfrm>
            <a:off x="2496312" y="26517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Month 3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2496312" y="30632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3 of 10 pay, or stop</a:t>
            </a:r>
            <a:endParaRPr lang="en-US" sz="1600" dirty="0"/>
          </a:p>
        </p:txBody>
      </p:sp>
      <p:sp>
        <p:nvSpPr>
          <p:cNvPr id="14" name="step-dot"/>
          <p:cNvSpPr/>
          <p:nvPr/>
        </p:nvSpPr>
        <p:spPr>
          <a:xfrm>
            <a:off x="4855464" y="17373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55464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arrow"/>
          <p:cNvSpPr/>
          <p:nvPr/>
        </p:nvSpPr>
        <p:spPr>
          <a:xfrm>
            <a:off x="5650992" y="2084832"/>
            <a:ext cx="91440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7" name="Text 15"/>
          <p:cNvSpPr txBox="1"/>
          <p:nvPr/>
        </p:nvSpPr>
        <p:spPr>
          <a:xfrm>
            <a:off x="4352544" y="26517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Months 4–6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4352544" y="30632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Test ads at Rp 3M/month</a:t>
            </a:r>
            <a:endParaRPr lang="en-US" sz="1600" dirty="0"/>
          </a:p>
        </p:txBody>
      </p:sp>
      <p:sp>
        <p:nvSpPr>
          <p:cNvPr id="19" name="step-dot"/>
          <p:cNvSpPr/>
          <p:nvPr/>
        </p:nvSpPr>
        <p:spPr>
          <a:xfrm>
            <a:off x="6711696" y="17373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711696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21" name="arrow"/>
          <p:cNvSpPr/>
          <p:nvPr/>
        </p:nvSpPr>
        <p:spPr>
          <a:xfrm>
            <a:off x="7507224" y="2084832"/>
            <a:ext cx="91440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22" name="Text 20"/>
          <p:cNvSpPr txBox="1"/>
          <p:nvPr/>
        </p:nvSpPr>
        <p:spPr>
          <a:xfrm>
            <a:off x="6208776" y="26517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Year 1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6208776" y="30632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28 paying</a:t>
            </a:r>
            <a:endParaRPr lang="en-US" sz="1600" dirty="0"/>
          </a:p>
        </p:txBody>
      </p:sp>
      <p:sp>
        <p:nvSpPr>
          <p:cNvPr id="24" name="step-dot"/>
          <p:cNvSpPr/>
          <p:nvPr/>
        </p:nvSpPr>
        <p:spPr>
          <a:xfrm>
            <a:off x="8567928" y="17373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567928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dirty="0"/>
          </a:p>
        </p:txBody>
      </p:sp>
      <p:sp>
        <p:nvSpPr>
          <p:cNvPr id="26" name="arrow"/>
          <p:cNvSpPr/>
          <p:nvPr/>
        </p:nvSpPr>
        <p:spPr>
          <a:xfrm>
            <a:off x="9363456" y="2084832"/>
            <a:ext cx="91440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8065008" y="26517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Year 2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8065008" y="30632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72 paying</a:t>
            </a:r>
            <a:endParaRPr lang="en-US" sz="1600" dirty="0"/>
          </a:p>
        </p:txBody>
      </p:sp>
      <p:sp>
        <p:nvSpPr>
          <p:cNvPr id="29" name="step-dot"/>
          <p:cNvSpPr/>
          <p:nvPr/>
        </p:nvSpPr>
        <p:spPr>
          <a:xfrm>
            <a:off x="10424160" y="17373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0424160" y="1737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9921240" y="2651760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Year 3</a:t>
            </a:r>
            <a:endParaRPr lang="en-US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9921240" y="3063240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118 + accountants</a:t>
            </a:r>
            <a:endParaRPr lang="en-US" sz="1600" dirty="0"/>
          </a:p>
        </p:txBody>
      </p:sp>
      <p:sp>
        <p:nvSpPr>
          <p:cNvPr id="33" name="card"/>
          <p:cNvSpPr/>
          <p:nvPr/>
        </p:nvSpPr>
        <p:spPr>
          <a:xfrm>
            <a:off x="640080" y="4297680"/>
            <a:ext cx="342900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/>
        </p:spPr>
      </p:sp>
      <p:sp>
        <p:nvSpPr>
          <p:cNvPr id="34" name="badge"/>
          <p:cNvSpPr/>
          <p:nvPr/>
        </p:nvSpPr>
        <p:spPr>
          <a:xfrm>
            <a:off x="960120" y="457200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5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4800600"/>
            <a:ext cx="457200" cy="457200"/>
          </a:xfrm>
          <a:prstGeom prst="rect">
            <a:avLst/>
          </a:prstGeom>
        </p:spPr>
      </p:pic>
      <p:sp>
        <p:nvSpPr>
          <p:cNvPr id="36" name="Text 33"/>
          <p:cNvSpPr txBox="1"/>
          <p:nvPr/>
        </p:nvSpPr>
        <p:spPr>
          <a:xfrm>
            <a:off x="21031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Search ads</a:t>
            </a:r>
            <a:endParaRPr lang="en-US" sz="2000" dirty="0"/>
          </a:p>
        </p:txBody>
      </p:sp>
      <p:sp>
        <p:nvSpPr>
          <p:cNvPr id="37" name="card"/>
          <p:cNvSpPr/>
          <p:nvPr/>
        </p:nvSpPr>
        <p:spPr>
          <a:xfrm>
            <a:off x="4389120" y="4297680"/>
            <a:ext cx="342900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/>
        </p:spPr>
      </p:sp>
      <p:sp>
        <p:nvSpPr>
          <p:cNvPr id="38" name="badge"/>
          <p:cNvSpPr/>
          <p:nvPr/>
        </p:nvSpPr>
        <p:spPr>
          <a:xfrm>
            <a:off x="4709160" y="457200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9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4800600"/>
            <a:ext cx="457200" cy="457200"/>
          </a:xfrm>
          <a:prstGeom prst="rect">
            <a:avLst/>
          </a:prstGeom>
        </p:spPr>
      </p:pic>
      <p:sp>
        <p:nvSpPr>
          <p:cNvPr id="40" name="Text 36"/>
          <p:cNvSpPr txBox="1"/>
          <p:nvPr/>
        </p:nvSpPr>
        <p:spPr>
          <a:xfrm>
            <a:off x="585216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Demos in person</a:t>
            </a:r>
            <a:endParaRPr lang="en-US" sz="2000" dirty="0"/>
          </a:p>
        </p:txBody>
      </p:sp>
      <p:sp>
        <p:nvSpPr>
          <p:cNvPr id="41" name="card"/>
          <p:cNvSpPr/>
          <p:nvPr/>
        </p:nvSpPr>
        <p:spPr>
          <a:xfrm>
            <a:off x="8138160" y="4297680"/>
            <a:ext cx="342900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/>
        </p:spPr>
      </p:sp>
      <p:sp>
        <p:nvSpPr>
          <p:cNvPr id="42" name="badge"/>
          <p:cNvSpPr/>
          <p:nvPr/>
        </p:nvSpPr>
        <p:spPr>
          <a:xfrm>
            <a:off x="8458200" y="4572000"/>
            <a:ext cx="914400" cy="9144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43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4800600"/>
            <a:ext cx="457200" cy="457200"/>
          </a:xfrm>
          <a:prstGeom prst="rect">
            <a:avLst/>
          </a:prstGeom>
        </p:spPr>
      </p:pic>
      <p:sp>
        <p:nvSpPr>
          <p:cNvPr id="44" name="Text 39"/>
          <p:cNvSpPr txBox="1"/>
          <p:nvPr/>
        </p:nvSpPr>
        <p:spPr>
          <a:xfrm>
            <a:off x="96012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Referrals</a:t>
            </a:r>
            <a:endParaRPr lang="en-US" sz="2000" dirty="0"/>
          </a:p>
        </p:txBody>
      </p:sp>
      <p:sp>
        <p:nvSpPr>
          <p:cNvPr id="46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PLAN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Loss for two years, profit in Year 3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Assumes Rp 4.8M of ads per paying customer, one admin per 30 customers, 2% cancel a month, no founder salary</a:t>
            </a:r>
            <a:endParaRPr lang="en-US" sz="11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64008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card"/>
          <p:cNvSpPr/>
          <p:nvPr/>
        </p:nvSpPr>
        <p:spPr>
          <a:xfrm>
            <a:off x="8001000" y="1554480"/>
            <a:ext cx="3566160" cy="20574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366760" y="18059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130.9M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27660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lowest cash, month 18</a:t>
            </a:r>
            <a:endParaRPr lang="en-US" sz="1800" dirty="0"/>
          </a:p>
        </p:txBody>
      </p:sp>
      <p:sp>
        <p:nvSpPr>
          <p:cNvPr id="9" name="card"/>
          <p:cNvSpPr/>
          <p:nvPr/>
        </p:nvSpPr>
        <p:spPr>
          <a:xfrm>
            <a:off x="8001000" y="3886200"/>
            <a:ext cx="3566160" cy="20574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366760" y="41376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75%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8366760" y="509778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kept from each plan after AI and hosting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TEAM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founder who writes the code</a:t>
            </a:r>
            <a:endParaRPr lang="en-US" sz="3600" dirty="0"/>
          </a:p>
        </p:txBody>
      </p:sp>
      <p:sp>
        <p:nvSpPr>
          <p:cNvPr id="4" name="badge"/>
          <p:cNvSpPr/>
          <p:nvPr/>
        </p:nvSpPr>
        <p:spPr>
          <a:xfrm>
            <a:off x="640080" y="1600200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5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828800"/>
            <a:ext cx="45720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618488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Building software since 2019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210312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Freelance apps for clients abroad</a:t>
            </a:r>
            <a:endParaRPr lang="en-US" sz="1800" dirty="0"/>
          </a:p>
        </p:txBody>
      </p:sp>
      <p:sp>
        <p:nvSpPr>
          <p:cNvPr id="8" name="badge"/>
          <p:cNvSpPr/>
          <p:nvPr/>
        </p:nvSpPr>
        <p:spPr>
          <a:xfrm>
            <a:off x="640080" y="2926080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15468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874520" y="2944368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Intern, Fiesto Informatika</a:t>
            </a:r>
            <a:endParaRPr lang="en-US" sz="2400" dirty="0"/>
          </a:p>
        </p:txBody>
      </p:sp>
      <p:sp>
        <p:nvSpPr>
          <p:cNvPr id="11" name="Text 7"/>
          <p:cNvSpPr txBox="1"/>
          <p:nvPr/>
        </p:nvSpPr>
        <p:spPr>
          <a:xfrm>
            <a:off x="1874520" y="342900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Client websites and apps</a:t>
            </a:r>
            <a:endParaRPr lang="en-US" sz="1800" dirty="0"/>
          </a:p>
        </p:txBody>
      </p:sp>
      <p:sp>
        <p:nvSpPr>
          <p:cNvPr id="12" name="badge"/>
          <p:cNvSpPr/>
          <p:nvPr/>
        </p:nvSpPr>
        <p:spPr>
          <a:xfrm>
            <a:off x="640080" y="4251960"/>
            <a:ext cx="914400" cy="9144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3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48056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874520" y="4270248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Informatics, Universitas Ciputra</a:t>
            </a:r>
            <a:endParaRPr lang="en-US" sz="2400" dirty="0"/>
          </a:p>
        </p:txBody>
      </p:sp>
      <p:sp>
        <p:nvSpPr>
          <p:cNvPr id="15" name="Text 10"/>
          <p:cNvSpPr txBox="1"/>
          <p:nvPr/>
        </p:nvSpPr>
        <p:spPr>
          <a:xfrm>
            <a:off x="1874520" y="475488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Fifth semester, AI focus</a:t>
            </a:r>
            <a:endParaRPr lang="en-US" sz="1800" dirty="0"/>
          </a:p>
        </p:txBody>
      </p:sp>
      <p:sp>
        <p:nvSpPr>
          <p:cNvPr id="16" name="card"/>
          <p:cNvSpPr/>
          <p:nvPr/>
        </p:nvSpPr>
        <p:spPr>
          <a:xfrm>
            <a:off x="7040880" y="1554480"/>
            <a:ext cx="4526280" cy="4297680"/>
          </a:xfrm>
          <a:prstGeom prst="roundRect">
            <a:avLst>
              <a:gd name="adj" fmla="val 3191"/>
            </a:avLst>
          </a:prstGeom>
          <a:solidFill>
            <a:schemeClr val="bg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7452360" y="18745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The gap, and the fix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7452360" y="256032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Selling to businesses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No sales experience yet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Hires from month 4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Full-time admins for setup and support, one per 30 customers</a:t>
            </a:r>
            <a:endParaRPr lang="en-US" sz="20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40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The ask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8872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150M for 20%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3317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accent6"/>
                </a:solidFill>
              </a:rPr>
              <a:t>Paid once. Unspent money returned if the pilot fails.</a:t>
            </a:r>
            <a:endParaRPr lang="en-US" sz="2400" dirty="0"/>
          </a:p>
        </p:txBody>
      </p:sp>
      <p:sp>
        <p:nvSpPr>
          <p:cNvPr id="5" name="ask-card"/>
          <p:cNvSpPr/>
          <p:nvPr/>
        </p:nvSpPr>
        <p:spPr>
          <a:xfrm>
            <a:off x="640080" y="3291840"/>
            <a:ext cx="3429000" cy="2377440"/>
          </a:xfrm>
          <a:prstGeom prst="roundRect">
            <a:avLst>
              <a:gd name="adj" fmla="val 5769"/>
            </a:avLst>
          </a:prstGeom>
          <a:solidFill>
            <a:schemeClr val="bg1">
              <a:alpha val="12000"/>
            </a:scheme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3520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Return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9776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3.2×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48006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your 20% at 3.2× Year 3 revenue</a:t>
            </a:r>
            <a:endParaRPr lang="en-US" sz="1500" dirty="0"/>
          </a:p>
        </p:txBody>
      </p:sp>
      <p:sp>
        <p:nvSpPr>
          <p:cNvPr id="9" name="ask-card"/>
          <p:cNvSpPr/>
          <p:nvPr/>
        </p:nvSpPr>
        <p:spPr>
          <a:xfrm>
            <a:off x="4389120" y="3291840"/>
            <a:ext cx="3429000" cy="2377440"/>
          </a:xfrm>
          <a:prstGeom prst="roundRect">
            <a:avLst>
              <a:gd name="adj" fmla="val 5769"/>
            </a:avLst>
          </a:prstGeom>
          <a:solidFill>
            <a:schemeClr val="bg1">
              <a:alpha val="12000"/>
            </a:schemeClr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754880" y="3520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Runway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754880" y="39776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 18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754880" y="48006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covers the Rp 130.9M low point</a:t>
            </a:r>
            <a:endParaRPr lang="en-US" sz="1500" dirty="0"/>
          </a:p>
        </p:txBody>
      </p:sp>
      <p:sp>
        <p:nvSpPr>
          <p:cNvPr id="13" name="ask-card"/>
          <p:cNvSpPr/>
          <p:nvPr/>
        </p:nvSpPr>
        <p:spPr>
          <a:xfrm>
            <a:off x="8138160" y="3291840"/>
            <a:ext cx="3429000" cy="2377440"/>
          </a:xfrm>
          <a:prstGeom prst="roundRect">
            <a:avLst>
              <a:gd name="adj" fmla="val 5769"/>
            </a:avLst>
          </a:prstGeom>
          <a:solidFill>
            <a:schemeClr val="bg1">
              <a:alpha val="12000"/>
            </a:schemeClr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503920" y="35204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Where it goes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503920" y="3977640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Ads + admins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8503920" y="48006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Rp 105M ads, Rp 111M admins, Rp 115M AI, Rp 45M running costs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617220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Spending to month 18, less Rp 245M of subscriptions. Multiple: public SaaS 2026 low 3.2×, median 4.6× (Aventis Advisors, 2026)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6459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growing business deserves a proper system.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0632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 it costs Rp 399k a month, not Rp 300M.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4805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accent6"/>
                </a:solidFill>
              </a:rPr>
              <a:t>KelolaStack  ·  Questions?</a:t>
            </a:r>
            <a:endParaRPr lang="en-US" sz="2400" dirty="0"/>
          </a:p>
        </p:txBody>
      </p:sp>
      <p:sp>
        <p:nvSpPr>
          <p:cNvPr id="5" name="cover-disc"/>
          <p:cNvSpPr/>
          <p:nvPr/>
        </p:nvSpPr>
        <p:spPr>
          <a:xfrm>
            <a:off x="8138160" y="1097280"/>
            <a:ext cx="4937760" cy="4937760"/>
          </a:xfrm>
          <a:prstGeom prst="ellipse">
            <a:avLst/>
          </a:prstGeom>
          <a:solidFill>
            <a:schemeClr val="accent5">
              <a:alpha val="45000"/>
            </a:schemeClr>
          </a:solidFill>
          <a:ln/>
        </p:spPr>
      </p:sp>
      <p:pic>
        <p:nvPicPr>
          <p:cNvPr id="6" name="screen-dashboard" descr="/root/College/English for Business Proficiency/AFL2/mockup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9144000" y="822960"/>
            <a:ext cx="2628314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BACKUP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risks and terms</a:t>
            </a:r>
            <a:endParaRPr lang="en-US" sz="3600" dirty="0"/>
          </a:p>
        </p:txBody>
      </p:sp>
      <p:sp>
        <p:nvSpPr>
          <p:cNvPr id="4" name="card"/>
          <p:cNvSpPr/>
          <p:nvPr/>
        </p:nvSpPr>
        <p:spPr>
          <a:xfrm>
            <a:off x="640080" y="1554480"/>
            <a:ext cx="585216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166420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AI sets up a faulty system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3520440" y="166420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Tested parts do the maths</a:t>
            </a:r>
            <a:endParaRPr lang="en-US" sz="1600" dirty="0"/>
          </a:p>
        </p:txBody>
      </p:sp>
      <p:sp>
        <p:nvSpPr>
          <p:cNvPr id="7" name="card"/>
          <p:cNvSpPr/>
          <p:nvPr/>
        </p:nvSpPr>
        <p:spPr>
          <a:xfrm>
            <a:off x="640080" y="2514600"/>
            <a:ext cx="585216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262432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AI prices rise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62432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AI is about 21% of each plan</a:t>
            </a:r>
            <a:endParaRPr lang="en-US" sz="1600" dirty="0"/>
          </a:p>
        </p:txBody>
      </p:sp>
      <p:sp>
        <p:nvSpPr>
          <p:cNvPr id="10" name="card"/>
          <p:cNvSpPr/>
          <p:nvPr/>
        </p:nvSpPr>
        <p:spPr>
          <a:xfrm>
            <a:off x="640080" y="3474720"/>
            <a:ext cx="585216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5844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Customers cost more to win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358444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Ads stay at Rp 3M/month until measured</a:t>
            </a:r>
            <a:endParaRPr lang="en-US" sz="1600" dirty="0"/>
          </a:p>
        </p:txBody>
      </p:sp>
      <p:sp>
        <p:nvSpPr>
          <p:cNvPr id="13" name="card"/>
          <p:cNvSpPr/>
          <p:nvPr/>
        </p:nvSpPr>
        <p:spPr>
          <a:xfrm>
            <a:off x="640080" y="4434840"/>
            <a:ext cx="585216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454456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Owners won't pay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520440" y="454456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Stop after the pilot, return the rest</a:t>
            </a:r>
            <a:endParaRPr lang="en-US" sz="1600" dirty="0"/>
          </a:p>
        </p:txBody>
      </p:sp>
      <p:sp>
        <p:nvSpPr>
          <p:cNvPr id="16" name="card"/>
          <p:cNvSpPr/>
          <p:nvPr/>
        </p:nvSpPr>
        <p:spPr>
          <a:xfrm>
            <a:off x="6766560" y="1554480"/>
            <a:ext cx="4800600" cy="3703320"/>
          </a:xfrm>
          <a:prstGeom prst="roundRect">
            <a:avLst>
              <a:gd name="adj" fmla="val 3704"/>
            </a:avLst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132320" y="17830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Key terms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0" y="2331720"/>
            <a:ext cx="42062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Registered as a PT with the investor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Single payment on signing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Quarterly reports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Right to join later rounds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Founder stays 3 years, no competing business</a:t>
            </a:r>
            <a:endParaRPr lang="en-US" sz="16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474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2"/>
                </a:solidFill>
              </a:rPr>
              <a:t>BACKUP</a:t>
            </a:r>
            <a:endParaRPr lang="en-US" sz="13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658368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</a:t>
            </a:r>
            <a:endParaRPr lang="en-US" sz="3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Full links are in the business proposal.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463040"/>
            <a:ext cx="10911535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Accurate. (2025, December 3). Informasi harga paket dasar Accurate 2026.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Aventis Advisors. (2026). SaaS valuation multiples: 2015–2026.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GoodStats. (2026, July 24). Dari 30,2 juta UMKM pada 2025, 99,7% masuk klasifikasi mikro.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JawaPos. (2025, December 25). Resmi, ini daftar UMK 38 kabupaten/kota di Jawa Timur 2026.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Kartikasari, N., Waskito, I., &amp; Indriani, E. (2022). Digitalisasi pelaporan keuangan perspektif UMKM di Kota Mataram.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Majoo. (2026). Harga. Mekari Jurnal. (2026). Harga.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Mordor Intelligence. (2026). Indonesia digital software solutions market size and share analysis.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Next-IT. (2026, August 8). Custom ERP vs SAP vs Odoo: Mana yang cocok untuk perusahaan Indonesia?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OEC.sh. (2026, October 18). Odoo pricing in Indonesia.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Emergent. (2026). Pricing. Intelligent CIO. (2026, January 26). Emergent raises US$70m Series B.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VKTR. (2026). Vibe-coding platform Lovable raises $400 million at $13.3 billion valuation.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elolaStack">
  <a:themeElements>
    <a:clrScheme name="KelolaStack">
      <a:dk1>
        <a:srgbClr val="1B2420"/>
      </a:dk1>
      <a:lt1>
        <a:srgbClr val="FFFFFF"/>
      </a:lt1>
      <a:dk2>
        <a:srgbClr val="1F4D3A"/>
      </a:dk2>
      <a:lt2>
        <a:srgbClr val="ECF3EE"/>
      </a:lt2>
      <a:accent1>
        <a:srgbClr val="1F4D3A"/>
      </a:accent1>
      <a:accent2>
        <a:srgbClr val="E86A33"/>
      </a:accent2>
      <a:accent3>
        <a:srgbClr val="F2B33D"/>
      </a:accent3>
      <a:accent4>
        <a:srgbClr val="5E6E66"/>
      </a:accent4>
      <a:accent5>
        <a:srgbClr val="3C8D63"/>
      </a:accent5>
      <a:accent6>
        <a:srgbClr val="A3C9B0"/>
      </a:accent6>
      <a:hlink>
        <a:srgbClr val="1F4D3A"/>
      </a:hlink>
      <a:folHlink>
        <a:srgbClr val="5E6E66"/>
      </a:folHlink>
    </a:clrScheme>
    <a:fontScheme name="KelolaStac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KelolaStack Pitch Deck</dc:title>
  <dc:subject>PptxGenJS Presentation</dc:subject>
  <dc:creator>Amadeus Eugene Dirgantara</dc:creator>
  <cp:lastModifiedBy>Amadeus Eugene Dirgantara</cp:lastModifiedBy>
  <cp:revision>1</cp:revision>
  <dcterms:created xsi:type="dcterms:W3CDTF">2026-10-23T04:51:25Z</dcterms:created>
  <dcterms:modified xsi:type="dcterms:W3CDTF">2026-10-23T04:51:25Z</dcterms:modified>
</cp:coreProperties>
</file>