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685800"/>
            <a:ext cx="109728" cy="1920240"/>
          </a:xfrm>
          <a:prstGeom prst="roundRect">
            <a:avLst>
              <a:gd name="adj" fmla="val 4000"/>
            </a:avLst>
          </a:prstGeom>
          <a:solidFill>
            <a:srgbClr val="E85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60120" y="640080"/>
            <a:ext cx="1005840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889"/>
              </a:spcAft>
            </a:pPr>
            <a:r>
              <a:rPr sz="5400" b="1">
                <a:solidFill>
                  <a:srgbClr val="1F1F1F"/>
                </a:solidFill>
                <a:latin typeface="Poppins"/>
              </a:rPr>
              <a:t>Lean Canvas</a:t>
            </a:r>
          </a:p>
          <a:p>
            <a:pPr>
              <a:spcAft>
                <a:spcPts val="769"/>
              </a:spcAft>
            </a:pPr>
            <a:r>
              <a:rPr sz="2200" b="0">
                <a:solidFill>
                  <a:srgbClr val="1F1F1F"/>
                </a:solidFill>
                <a:latin typeface="Poppins"/>
              </a:rPr>
              <a:t>Bengkelin: panggil montir ke lokasi saat mobil mogok</a:t>
            </a:r>
          </a:p>
          <a:p>
            <a:pPr>
              <a:spcAft>
                <a:spcPts val="560"/>
              </a:spcAft>
            </a:pPr>
            <a:r>
              <a:rPr sz="1600" b="0">
                <a:solidFill>
                  <a:srgbClr val="1F1F1F"/>
                </a:solidFill>
                <a:latin typeface="Poppins"/>
              </a:rPr>
              <a:t>Digital Entrepreneurship Product Development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324612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769"/>
              </a:spcAft>
            </a:pPr>
            <a:r>
              <a:rPr sz="2200" b="1">
                <a:solidFill>
                  <a:srgbClr val="1F1F1F"/>
                </a:solidFill>
                <a:latin typeface="Poppins"/>
              </a:rPr>
              <a:t>Tim DEE PEDE (Team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3931920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Amadeus Eugene Dirgantara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0706012410063 · Project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0759" y="3931920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Jason Tio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0706012410006 · Frontend Developer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4709159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Alvaro Grevi Kumesan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0706012410021 · Frontend Developer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0759" y="4709159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Bryan Fernando Dinata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0706012410005 · Backend Developer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5486400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Felicia Sword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0706012410012 · Backend Developer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59" y="5486400"/>
            <a:ext cx="4846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560"/>
              </a:spcAft>
            </a:pPr>
            <a:r>
              <a:rPr sz="1600" b="1">
                <a:solidFill>
                  <a:srgbClr val="1F1F1F"/>
                </a:solidFill>
                <a:latin typeface="Poppins"/>
              </a:rPr>
              <a:t>Obie Zuriel</a:t>
            </a:r>
          </a:p>
          <a:p>
            <a:pPr>
              <a:spcAft>
                <a:spcPts val="455"/>
              </a:spcAft>
            </a:pPr>
            <a:r>
              <a:rPr sz="1300" b="0">
                <a:solidFill>
                  <a:srgbClr val="1F1F1F"/>
                </a:solidFill>
                <a:latin typeface="Poppins"/>
              </a:rPr>
              <a:t>0706012410007 · QA Engineer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28600" y="228600"/>
            <a:ext cx="2259116" cy="4617720"/>
          </a:xfrm>
          <a:prstGeom prst="roundRect">
            <a:avLst>
              <a:gd name="adj" fmla="val 4000"/>
            </a:avLst>
          </a:prstGeom>
          <a:solidFill>
            <a:srgbClr val="D726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56616" y="338328"/>
            <a:ext cx="2003084" cy="2331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Problem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1. Mobil tidak bisa jalan karena ban robek, aki mati, atau bensin habis, dan pengemudi tidak tahu siapa yang bisa dipanggil ke lokasi.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2. Pengemudi tidak tahu kapan bantuan datang, jadi hanya bisa menunggu di pinggir jalan.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3. Harga baru diketahui setelah montir datang, dan pengemudi terpaksa menerima berapa pun.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616" y="3035808"/>
            <a:ext cx="2003084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Existing Alternatives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Menelepon keluarga atau teman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Nomor tambal ban keliling dari Google Maps atau media sosial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Layanan darurat asuransi (Garda Siaga), hanya untuk pemegang polis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Antar BBM Pertamina 135, hanya saat mudik dan Nataru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97444" y="228600"/>
            <a:ext cx="2259116" cy="4617720"/>
          </a:xfrm>
          <a:prstGeom prst="roundRect">
            <a:avLst>
              <a:gd name="adj" fmla="val 4000"/>
            </a:avLst>
          </a:prstGeom>
          <a:solidFill>
            <a:srgbClr val="F08A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25460" y="338328"/>
            <a:ext cx="2003084" cy="2331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Solution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1. Pilih masalah (ban, aki, BBM) dan kirim lokasi. Bengkel terdekat yang siap datang menerima order.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2. Posisi montir dan perkiraan waktu tiba terlihat di peta.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3. Bengkel mengajukan penawaran, pengemudi memilih harga sebelum montir berangkat.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5460" y="3035808"/>
            <a:ext cx="2003084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Key Metrics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Aksi utama: order selesai, mobil bisa jalan lagi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Finansial: order selesai per minggu, GMV, pendapatan komisi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Dampak: waktu tunggu sampai montir tiba, rating montir, pengguna yang memesan lagi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66289" y="228600"/>
            <a:ext cx="2259116" cy="4617720"/>
          </a:xfrm>
          <a:prstGeom prst="roundRect">
            <a:avLst>
              <a:gd name="adj" fmla="val 4000"/>
            </a:avLst>
          </a:prstGeom>
          <a:solidFill>
            <a:srgbClr val="3BA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94305" y="338328"/>
            <a:ext cx="20030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Unique Value Proposition</a:t>
            </a:r>
          </a:p>
          <a:p>
            <a:pPr>
              <a:spcAft>
                <a:spcPts val="367"/>
              </a:spcAft>
            </a:pPr>
            <a:r>
              <a:rPr sz="1050" b="0">
                <a:solidFill>
                  <a:srgbClr val="FFFFFF"/>
                </a:solidFill>
                <a:latin typeface="Poppins"/>
              </a:rPr>
              <a:t>“Mobil mogok dan tidak bisa jalan? Panggil montir ke lokasimu, lihat kapan ia tiba, dan sepakati harganya sebelum dikerjakan.”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4305" y="3035808"/>
            <a:ext cx="2003084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High Level Concept</a:t>
            </a:r>
          </a:p>
          <a:p>
            <a:pPr>
              <a:spcAft>
                <a:spcPts val="419"/>
              </a:spcAft>
            </a:pPr>
            <a:r>
              <a:rPr sz="1200" b="0">
                <a:solidFill>
                  <a:srgbClr val="FFFFFF"/>
                </a:solidFill>
                <a:latin typeface="Poppins"/>
              </a:rPr>
              <a:t>inDrive untuk montir darurat.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Enam layanan: tambal ban, pasang ban serep, isi angin, jumper aki, ganti aki, antar BBM.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35133" y="228600"/>
            <a:ext cx="2259116" cy="4617720"/>
          </a:xfrm>
          <a:prstGeom prst="roundRect">
            <a:avLst>
              <a:gd name="adj" fmla="val 4000"/>
            </a:avLst>
          </a:prstGeom>
          <a:solidFill>
            <a:srgbClr val="1F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63149" y="338328"/>
            <a:ext cx="2003084" cy="2331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Unfair Advantage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Mempertemukan mobil yang mogok dengan bengkel terdekat yang sedang kosong, jadi montir tiba lebih cepat dan bengkel dapat order di jam sepi.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Harga terbentuk dari penawaran beberapa bengkel sekaligus, lebih transparan daripada tawar-menawar satu lawan satu.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Makin banyak bengkel bergabung, makin cepat montir tiba, dan makin banyak pengemudi yang memakai.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3149" y="3035808"/>
            <a:ext cx="2003084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Channels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Online gratis: Instagram, TikTok, grup komunitas mobil dan driver online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Online berbayar: iklan IG dan TikTok skala kecil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Offline gratis: stiker QR di bengkel mitra, mulut ke mulut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Offline berbayar: booth di acara kampus atau otomotif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703978" y="228600"/>
            <a:ext cx="2259116" cy="4617720"/>
          </a:xfrm>
          <a:prstGeom prst="roundRect">
            <a:avLst>
              <a:gd name="adj" fmla="val 4000"/>
            </a:avLst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31994" y="338328"/>
            <a:ext cx="2003084" cy="2331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Customer Segments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Pengemudi mobil pribadi di kota besar, mulai dari Surabaya (577,1 ribu mobil penumpang)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Bengkel, tambal ban keliling, dan toko aki sebagai mitra yang datang ke lokasi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31994" y="3035808"/>
            <a:ext cx="2003084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Early Adopters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Mahasiswa yang membawa mobil ke kampus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Driver taksi online (GoCar, GrabCar) yang kehilangan pendapatan selama mobilnya berhenti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56616" y="2843784"/>
            <a:ext cx="2003084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725460" y="2843784"/>
            <a:ext cx="200308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094305" y="2843784"/>
            <a:ext cx="2003084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463149" y="2843784"/>
            <a:ext cx="200308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831994" y="2843784"/>
            <a:ext cx="2003085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228600" y="4956048"/>
            <a:ext cx="5812383" cy="1673352"/>
          </a:xfrm>
          <a:prstGeom prst="roundRect">
            <a:avLst>
              <a:gd name="adj" fmla="val 4000"/>
            </a:avLst>
          </a:prstGeom>
          <a:solidFill>
            <a:srgbClr val="5B3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6616" y="5065776"/>
            <a:ext cx="2011680" cy="1490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Cost Structure</a:t>
            </a:r>
          </a:p>
          <a:p>
            <a:pPr>
              <a:spcAft>
                <a:spcPts val="301"/>
              </a:spcAft>
            </a:pPr>
            <a:r>
              <a:rPr sz="860" b="1">
                <a:solidFill>
                  <a:srgbClr val="FFFFFF"/>
                </a:solidFill>
                <a:latin typeface="Poppins"/>
              </a:rPr>
              <a:t>Tetap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Server dan database cloud (±Rp300 ribu/bulan)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Akun Google Play Developer (US$25, sekali)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Domain; tim belum digaji di tahap awal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0320" y="5385816"/>
            <a:ext cx="3297783" cy="11704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301"/>
              </a:spcAft>
            </a:pPr>
            <a:r>
              <a:rPr sz="860" b="1">
                <a:solidFill>
                  <a:srgbClr val="FFFFFF"/>
                </a:solidFill>
                <a:latin typeface="Poppins"/>
              </a:rPr>
              <a:t>Variabel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Biaya payment gateway per transaksi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Google Maps API di atas kuota gratis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Iklan, promo, stiker dan cetak untuk mitra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Waktu verifikasi bengkel mitra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50711" y="4956048"/>
            <a:ext cx="5812383" cy="1673352"/>
          </a:xfrm>
          <a:prstGeom prst="roundRect">
            <a:avLst>
              <a:gd name="adj" fmla="val 4000"/>
            </a:avLst>
          </a:prstGeom>
          <a:solidFill>
            <a:srgbClr val="8E3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78727" y="5065776"/>
            <a:ext cx="2377440" cy="1490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55"/>
              </a:spcAft>
            </a:pPr>
            <a:r>
              <a:rPr sz="1300" b="1">
                <a:solidFill>
                  <a:srgbClr val="FFFFFF"/>
                </a:solidFill>
                <a:latin typeface="Poppins"/>
              </a:rPr>
              <a:t>Revenue Streams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Komisi 10% per pekerjaan, dibayar bengkel mitra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Pengemudi tanpa biaya tambahan; BBM tetap harga SPBU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02471" y="5065776"/>
            <a:ext cx="3023463" cy="1490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301"/>
              </a:spcAft>
            </a:pPr>
            <a:r>
              <a:rPr sz="860" b="1">
                <a:solidFill>
                  <a:srgbClr val="FFFFFF"/>
                </a:solidFill>
                <a:latin typeface="Poppins"/>
              </a:rPr>
              <a:t>TAM Surabaya / tahun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577.100 mobil × 0,1 kejadian × Rp100.000 = Rp5,77 miliar GMV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Pendapatan 10% = Rp577 juta</a:t>
            </a:r>
          </a:p>
          <a:p>
            <a:pPr>
              <a:spcAft>
                <a:spcPts val="301"/>
              </a:spcAft>
            </a:pPr>
            <a:r>
              <a:rPr sz="860" b="0">
                <a:solidFill>
                  <a:srgbClr val="FFFFFF"/>
                </a:solidFill>
                <a:latin typeface="Poppins"/>
              </a:rPr>
              <a:t>• Target tahun 1 (1% TAM): ±577 order, pendapatan Rp5,77 juta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120"/>
              </a:spcAft>
            </a:pPr>
            <a:r>
              <a:rPr sz="3200" b="1">
                <a:solidFill>
                  <a:srgbClr val="1F1F1F"/>
                </a:solidFill>
                <a:latin typeface="Poppins"/>
              </a:rPr>
              <a:t>Perhitungan TAM dan Asumsi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54864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89"/>
              </a:spcAft>
            </a:pPr>
            <a:r>
              <a:rPr sz="1400" b="1">
                <a:solidFill>
                  <a:srgbClr val="1F1F1F"/>
                </a:solidFill>
                <a:latin typeface="Poppins"/>
              </a:rPr>
              <a:t>TAM = jumlah mobil × kejadian per tahun × harga per pekerjaan</a:t>
            </a:r>
          </a:p>
          <a:p>
            <a:pPr>
              <a:spcAft>
                <a:spcPts val="489"/>
              </a:spcAft>
            </a:pPr>
            <a:r>
              <a:rPr sz="1400" b="0">
                <a:solidFill>
                  <a:srgbClr val="1F1F1F"/>
                </a:solidFill>
                <a:latin typeface="Poppins"/>
              </a:rPr>
              <a:t>577.100 × 0,1 × Rp100.000 = Rp5,77 miliar GMV per tahun</a:t>
            </a:r>
          </a:p>
          <a:p>
            <a:pPr>
              <a:spcAft>
                <a:spcPts val="489"/>
              </a:spcAft>
            </a:pPr>
            <a:r>
              <a:rPr sz="1400" b="0">
                <a:solidFill>
                  <a:srgbClr val="1F1F1F"/>
                </a:solidFill>
                <a:latin typeface="Poppins"/>
              </a:rPr>
              <a:t>Pendapatan komisi 10% = Rp577 juta per tahun</a:t>
            </a:r>
          </a:p>
          <a:p>
            <a:pPr>
              <a:spcAft>
                <a:spcPts val="489"/>
              </a:spcAft>
            </a:pPr>
            <a:r>
              <a:rPr sz="1400" b="0">
                <a:solidFill>
                  <a:srgbClr val="1F1F1F"/>
                </a:solidFill>
                <a:latin typeface="Poppins"/>
              </a:rPr>
              <a:t>Target tahun pertama 1% dari TAM: ±577 order (±11 per minggu), GMV Rp57,7 juta, pendapatan Rp5,77 juta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280160"/>
            <a:ext cx="521208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89"/>
              </a:spcAft>
            </a:pPr>
            <a:r>
              <a:rPr sz="1400" b="1">
                <a:solidFill>
                  <a:srgbClr val="1F1F1F"/>
                </a:solidFill>
                <a:latin typeface="Poppins"/>
              </a:rPr>
              <a:t>Kenapa angkanya konservatif</a:t>
            </a:r>
          </a:p>
          <a:p>
            <a:pPr>
              <a:spcAft>
                <a:spcPts val="419"/>
              </a:spcAft>
            </a:pPr>
            <a:r>
              <a:rPr sz="1200" b="0">
                <a:solidFill>
                  <a:srgbClr val="1F1F1F"/>
                </a:solidFill>
                <a:latin typeface="Poppins"/>
              </a:rPr>
              <a:t>• 0,1 kejadian per mobil per tahun. AAA menangani 32 juta panggilan dari 56 juta anggota pada 2015 (±0,57 per anggota). Kami pakai kurang dari seperlimanya, karena banyak pengemudi dibantu keluarga atau menangani sendiri.</a:t>
            </a:r>
          </a:p>
          <a:p>
            <a:pPr>
              <a:spcAft>
                <a:spcPts val="419"/>
              </a:spcAft>
            </a:pPr>
            <a:r>
              <a:rPr sz="1200" b="0">
                <a:solidFill>
                  <a:srgbClr val="1F1F1F"/>
                </a:solidFill>
                <a:latin typeface="Poppins"/>
              </a:rPr>
              <a:t>• Rp100.000 per pekerjaan. Tambal atau ganti ban panggilan untuk mobil dipatok Rp150 ribu (GridOto, 2022). Ganti aki yang jauh lebih mahal tidak dihitung.</a:t>
            </a:r>
          </a:p>
          <a:p>
            <a:pPr>
              <a:spcAft>
                <a:spcPts val="419"/>
              </a:spcAft>
            </a:pPr>
            <a:r>
              <a:rPr sz="1200" b="0">
                <a:solidFill>
                  <a:srgbClr val="1F1F1F"/>
                </a:solidFill>
                <a:latin typeface="Poppins"/>
              </a:rPr>
              <a:t>• Komisi 10%, hanya dari bengkel. Pengemudi tidak dikenai biaya layanan.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074920"/>
            <a:ext cx="109728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19"/>
              </a:spcAft>
            </a:pPr>
            <a:r>
              <a:rPr sz="1200" b="1">
                <a:solidFill>
                  <a:srgbClr val="555555"/>
                </a:solidFill>
                <a:latin typeface="Poppins"/>
              </a:rPr>
              <a:t>Referensi</a:t>
            </a:r>
          </a:p>
          <a:p>
            <a:pPr>
              <a:spcAft>
                <a:spcPts val="315"/>
              </a:spcAft>
            </a:pPr>
            <a:r>
              <a:rPr sz="900" b="0">
                <a:solidFill>
                  <a:srgbClr val="555555"/>
                </a:solidFill>
                <a:latin typeface="Poppins"/>
              </a:rPr>
              <a:t>1. GoodStats (2026). 10 Daerah dengan Kendaraan Bermotor Terbanyak di Jawa Timur, Surabaya Mendominasi. https://goodstats.id/article/10-daerah-dengan-kendaraan-bermotor-terbanyak-di-jawa-timur-surabaya-dominasi-eUzGp</a:t>
            </a:r>
          </a:p>
          <a:p>
            <a:pPr>
              <a:spcAft>
                <a:spcPts val="315"/>
              </a:spcAft>
            </a:pPr>
            <a:r>
              <a:rPr sz="900" b="0">
                <a:solidFill>
                  <a:srgbClr val="555555"/>
                </a:solidFill>
                <a:latin typeface="Poppins"/>
              </a:rPr>
              <a:t>2. AAA Newsroom (2016). Despite Vehicle Advances, Breakdowns at Record High. https://newsroom.aaa.com/2016/07/despite-vehicle-advances-break-downs-at-record-high/</a:t>
            </a:r>
          </a:p>
          <a:p>
            <a:pPr>
              <a:spcAft>
                <a:spcPts val="315"/>
              </a:spcAft>
            </a:pPr>
            <a:r>
              <a:rPr sz="900" b="0">
                <a:solidFill>
                  <a:srgbClr val="555555"/>
                </a:solidFill>
                <a:latin typeface="Poppins"/>
              </a:rPr>
              <a:t>3. GridOto (2022). Alami Pecah Ban dan Butuh Penanganan Darurat? Hubungi Tambal Ban Keliling Ini. https://www.gridoto.com/read/223224772/</a:t>
            </a:r>
          </a:p>
          <a:p>
            <a:pPr>
              <a:spcAft>
                <a:spcPts val="315"/>
              </a:spcAft>
            </a:pPr>
            <a:r>
              <a:rPr sz="900" b="0">
                <a:solidFill>
                  <a:srgbClr val="555555"/>
                </a:solidFill>
                <a:latin typeface="Poppins"/>
              </a:rPr>
              <a:t>4. Cermati. Garda Oto: Layanan Darurat Garda Siaga. https://www.cermati.com/asuransi-mobil/i/garda-oto</a:t>
            </a:r>
          </a:p>
          <a:p>
            <a:pPr>
              <a:spcAft>
                <a:spcPts val="315"/>
              </a:spcAft>
            </a:pPr>
            <a:r>
              <a:rPr sz="900" b="0">
                <a:solidFill>
                  <a:srgbClr val="555555"/>
                </a:solidFill>
                <a:latin typeface="Poppins"/>
              </a:rPr>
              <a:t>5. Republika (2026). Pertamina Patra Niaga Siagakan Motorist Pertamina Delivery Service. https://ekonomi.republika.co.id/berita/tc55j6522/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