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30fcd25b-be7b-6ea6-0144-37fcf7da20f8}">
          <p14:sldIdLst>
            <p14:sldId id="256"/>
          </p14:sldIdLst>
        </p14:section>
        <p14:section name="Problem" id="{189f51e8-4ad6-22ad-30f8-52431c267940}">
          <p14:sldIdLst>
            <p14:sldId id="257"/>
            <p14:sldId id="258"/>
            <p14:sldId id="259"/>
          </p14:sldIdLst>
        </p14:section>
        <p14:section name="Solution" id="{b01a9469-3efd-3296-8d3c-2e3ad2d2e730}">
          <p14:sldIdLst>
            <p14:sldId id="260"/>
            <p14:sldId id="261"/>
          </p14:sldIdLst>
        </p14:section>
        <p14:section name="Customers" id="{727b5c08-f0b3-ac10-e8f4-9013c5ad23f0}">
          <p14:sldIdLst>
            <p14:sldId id="262"/>
          </p14:sldIdLst>
        </p14:section>
        <p14:section name="Market" id="{66ea4548-8a60-9f53-3a24-bf38f31cd821}">
          <p14:sldIdLst>
            <p14:sldId id="263"/>
          </p14:sldIdLst>
        </p14:section>
        <p14:section name="Business model" id="{eacb3c4d-a291-5d42-ff9e-c35af3dcd00d}">
          <p14:sldIdLst>
            <p14:sldId id="264"/>
            <p14:sldId id="265"/>
            <p14:sldId id="266"/>
          </p14:sldIdLst>
        </p14:section>
        <p14:section name="Traction" id="{0ed7a547-50d6-1c91-b320-ec3ec037ff9c}">
          <p14:sldIdLst>
            <p14:sldId id="267"/>
          </p14:sldIdLst>
        </p14:section>
        <p14:section name="Team" id="{345c9867-305c-1bde-79ee-2b09b8c942c7}">
          <p14:sldIdLst>
            <p14:sldId id="268"/>
          </p14:sldIdLst>
        </p14:section>
        <p14:section name="Strategy" id="{32807b4e-9d7b-6eb3-aaa1-ec6bd63de363}">
          <p14:sldIdLst>
            <p14:sldId id="269"/>
          </p14:sldIdLst>
        </p14:section>
        <p14:section name="Ask" id="{d5d97c42-8314-213f-b438-a66ec1ba1ac7}">
          <p14:sldIdLst>
            <p14:sldId id="270"/>
            <p14:sldId id="271"/>
          </p14:sldIdLst>
        </p14:section>
        <p14:section name="References" id="{92c931da-754e-9f4a-6f53-a6d31202b02c}">
          <p14:sldIdLst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UMKM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F4D3A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ECF3EE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Use an app</c:v>
                </c:pt>
                <c:pt idx="1">
                  <c:v>No app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19.85</c:v>
                </c:pt>
                <c:pt idx="1">
                  <c:v>80.15</c:v>
                </c:pt>
              </c:numCache>
            </c:numRef>
          </c:val>
        </c:ser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Rupiah</c:v>
                </c:pt>
              </c:strCache>
            </c:strRef>
          </c:tx>
          <c:spPr>
            <a:solidFill>
              <a:srgbClr val="1F4D3A"/>
            </a:solidFill>
            <a:effectLst/>
          </c:spPr>
          <c:invertIfNegative val="0"/>
          <c:dLbls>
            <c:numFmt formatCode="&quot;Rp &quot;#,##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1B242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Price</c:v>
                  </c:pt>
                  <c:pt idx="1">
                    <c:v>Google Play fee</c:v>
                  </c:pt>
                  <c:pt idx="2">
                    <c:v>AI reads (60 × Rp 10)</c:v>
                  </c:pt>
                  <c:pt idx="3">
                    <c:v>Kept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10000</c:v>
                </c:pt>
                <c:pt idx="1">
                  <c:v>1500</c:v>
                </c:pt>
                <c:pt idx="2">
                  <c:v>600</c:v>
                </c:pt>
                <c:pt idx="3">
                  <c:v>7900</c:v>
                </c:pt>
              </c:numCache>
            </c:numRef>
          </c:val>
        </c:ser>
        <c:dLbls>
          <c:numFmt formatCode="&quot;Rp &quot;#,##0" sourceLinked="0"/>
          <c:txPr>
            <a:bodyPr/>
            <a:lstStyle/>
            <a:p>
              <a:pPr>
                <a:defRPr b="0" i="0" strike="noStrike" sz="1800" u="none">
                  <a:solidFill>
                    <a:srgbClr val="1B242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5E6E6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dirty="0">
                <a:solidFill>
                  <a:schemeClr val="accent4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73736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Kasir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1089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i="1" dirty="0">
                <a:solidFill>
                  <a:schemeClr val="accent3"/>
                </a:solidFill>
              </a:rPr>
              <a:t>A cashier app for stalls too small for Majoo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512064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b="1" dirty="0">
                <a:solidFill>
                  <a:schemeClr val="bg1"/>
                </a:solidFill>
              </a:rPr>
              <a:t>Amadeus Eugene Dirgantara  ·  0706012410063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chemeClr val="bg1"/>
                </a:solidFill>
              </a:rPr>
              <a:t>English for Business Proficiency  ·  Universitas Ciputra Surabaya</a:t>
            </a:r>
            <a:endParaRPr lang="en-US" sz="1600" dirty="0"/>
          </a:p>
        </p:txBody>
      </p:sp>
      <p:pic>
        <p:nvPicPr>
          <p:cNvPr id="5" name="uc-logo" descr="/root/College/English for Business Proficiency/AFL2/uc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0" y="1737360"/>
            <a:ext cx="292608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Indonesia runs on micro businesses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Source: Kementerian UMKM data, via GoodStats (2026)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28800"/>
            <a:ext cx="6400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30.2 million</a:t>
            </a:r>
            <a:endParaRPr lang="en-US" sz="8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24612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chemeClr val="accent4"/>
                </a:solidFill>
              </a:rPr>
              <a:t>small businesses outside farming and fishing in 2025</a:t>
            </a:r>
            <a:endParaRPr lang="en-US" sz="2200" dirty="0"/>
          </a:p>
        </p:txBody>
      </p:sp>
      <p:sp>
        <p:nvSpPr>
          <p:cNvPr id="6" name="card"/>
          <p:cNvSpPr/>
          <p:nvPr/>
        </p:nvSpPr>
        <p:spPr>
          <a:xfrm>
            <a:off x="7406640" y="1737360"/>
            <a:ext cx="4114800" cy="3291840"/>
          </a:xfrm>
          <a:prstGeom prst="roundRect">
            <a:avLst>
              <a:gd name="adj" fmla="val 4167"/>
            </a:avLst>
          </a:prstGeom>
          <a:solidFill>
            <a:schemeClr val="bg2"/>
          </a:solidFill>
          <a:ln/>
        </p:spPr>
      </p:sp>
      <p:sp>
        <p:nvSpPr>
          <p:cNvPr id="7" name="badge"/>
          <p:cNvSpPr/>
          <p:nvPr/>
        </p:nvSpPr>
        <p:spPr>
          <a:xfrm>
            <a:off x="7863840" y="2148840"/>
            <a:ext cx="1005840" cy="10058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badge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15300" y="2400300"/>
            <a:ext cx="502920" cy="5029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863840" y="33375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99.7%</a:t>
            </a:r>
            <a:endParaRPr lang="en-US" sz="4400" dirty="0"/>
          </a:p>
        </p:txBody>
      </p:sp>
      <p:sp>
        <p:nvSpPr>
          <p:cNvPr id="10" name="Text 7"/>
          <p:cNvSpPr txBox="1"/>
          <p:nvPr/>
        </p:nvSpPr>
        <p:spPr>
          <a:xfrm>
            <a:off x="7863840" y="41148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are micro: one owner, one stall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in five still count sales without an app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Source: Kartikasari, Waskito &amp; Indriani (2022), survey of 136 UMKM in Mataram</a:t>
            </a:r>
            <a:endParaRPr lang="en-US" sz="1100" dirty="0"/>
          </a:p>
        </p:txBody>
      </p:sp>
      <p:graphicFrame>
        <p:nvGraphicFramePr>
          <p:cNvPr id="4" name="app-use-doughnut" descr=""/>
          <p:cNvGraphicFramePr/>
          <p:nvPr/>
        </p:nvGraphicFramePr>
        <p:xfrm>
          <a:off x="640080" y="1554480"/>
          <a:ext cx="4389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3246120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19.85%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5852160" y="210312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use an app to record their money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852160" y="310896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75.74% write down money in and out, often by hand. Under 25% turn it into a report.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5852160" y="429768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chemeClr val="accent2"/>
                </a:solidFill>
              </a:rPr>
              <a:t>When a supplier raises the price of chilli or oil, the menu price stays the same and the margin quietly shrinks.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today's options do not fit a small stall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Sources: company websites (2026)</a:t>
            </a:r>
            <a:endParaRPr lang="en-US" sz="1100" dirty="0"/>
          </a:p>
        </p:txBody>
      </p:sp>
      <p:sp>
        <p:nvSpPr>
          <p:cNvPr id="4" name="card"/>
          <p:cNvSpPr/>
          <p:nvPr/>
        </p:nvSpPr>
        <p:spPr>
          <a:xfrm>
            <a:off x="640080" y="1645920"/>
            <a:ext cx="2560320" cy="4206240"/>
          </a:xfrm>
          <a:prstGeom prst="roundRect">
            <a:avLst>
              <a:gd name="adj" fmla="val 5357"/>
            </a:avLst>
          </a:prstGeom>
          <a:solidFill>
            <a:schemeClr val="bg2"/>
          </a:solidFill>
          <a:ln/>
        </p:spPr>
      </p:sp>
      <p:sp>
        <p:nvSpPr>
          <p:cNvPr id="5" name="badge"/>
          <p:cNvSpPr/>
          <p:nvPr/>
        </p:nvSpPr>
        <p:spPr>
          <a:xfrm>
            <a:off x="960120" y="1965960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badge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5860" y="2171700"/>
            <a:ext cx="411480" cy="4114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960120" y="30175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Notebook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960120" y="352044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Free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960120" y="4251960"/>
            <a:ext cx="2011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No margin, no stock. Good enough if costs never change.</a:t>
            </a:r>
            <a:endParaRPr lang="en-US" sz="1500" dirty="0"/>
          </a:p>
        </p:txBody>
      </p:sp>
      <p:sp>
        <p:nvSpPr>
          <p:cNvPr id="10" name="card"/>
          <p:cNvSpPr/>
          <p:nvPr/>
        </p:nvSpPr>
        <p:spPr>
          <a:xfrm>
            <a:off x="3410712" y="1645920"/>
            <a:ext cx="2560320" cy="4206240"/>
          </a:xfrm>
          <a:prstGeom prst="roundRect">
            <a:avLst>
              <a:gd name="adj" fmla="val 5357"/>
            </a:avLst>
          </a:prstGeom>
          <a:solidFill>
            <a:schemeClr val="bg2"/>
          </a:solidFill>
          <a:ln/>
        </p:spPr>
      </p:sp>
      <p:sp>
        <p:nvSpPr>
          <p:cNvPr id="11" name="badge"/>
          <p:cNvSpPr/>
          <p:nvPr/>
        </p:nvSpPr>
        <p:spPr>
          <a:xfrm>
            <a:off x="3730752" y="1965960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badge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492" y="2171700"/>
            <a:ext cx="411480" cy="41148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30752" y="30175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BukuWarung</a:t>
            </a:r>
            <a:endParaRPr lang="en-US" sz="2200" dirty="0"/>
          </a:p>
        </p:txBody>
      </p:sp>
      <p:sp>
        <p:nvSpPr>
          <p:cNvPr id="14" name="Text 10"/>
          <p:cNvSpPr txBox="1"/>
          <p:nvPr/>
        </p:nvSpPr>
        <p:spPr>
          <a:xfrm>
            <a:off x="3730752" y="352044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Free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3730752" y="4251960"/>
            <a:ext cx="2011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Payments first. Every cost typed by hand.</a:t>
            </a:r>
            <a:endParaRPr lang="en-US" sz="1500" dirty="0"/>
          </a:p>
        </p:txBody>
      </p:sp>
      <p:sp>
        <p:nvSpPr>
          <p:cNvPr id="16" name="card"/>
          <p:cNvSpPr/>
          <p:nvPr/>
        </p:nvSpPr>
        <p:spPr>
          <a:xfrm>
            <a:off x="6181344" y="1645920"/>
            <a:ext cx="2560320" cy="4206240"/>
          </a:xfrm>
          <a:prstGeom prst="roundRect">
            <a:avLst>
              <a:gd name="adj" fmla="val 5357"/>
            </a:avLst>
          </a:prstGeom>
          <a:solidFill>
            <a:schemeClr val="bg2"/>
          </a:solidFill>
          <a:ln/>
        </p:spPr>
      </p:sp>
      <p:sp>
        <p:nvSpPr>
          <p:cNvPr id="17" name="badge"/>
          <p:cNvSpPr/>
          <p:nvPr/>
        </p:nvSpPr>
        <p:spPr>
          <a:xfrm>
            <a:off x="6501384" y="1965960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badge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7124" y="2171700"/>
            <a:ext cx="411480" cy="41148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501384" y="30175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Majoo</a:t>
            </a:r>
            <a:endParaRPr lang="en-US" sz="2200" dirty="0"/>
          </a:p>
        </p:txBody>
      </p:sp>
      <p:sp>
        <p:nvSpPr>
          <p:cNvPr id="20" name="Text 15"/>
          <p:cNvSpPr txBox="1"/>
          <p:nvPr/>
        </p:nvSpPr>
        <p:spPr>
          <a:xfrm>
            <a:off x="6501384" y="352044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From Rp 249,000 a month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6501384" y="4251960"/>
            <a:ext cx="2011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Built for shops with staff and branches.</a:t>
            </a:r>
            <a:endParaRPr lang="en-US" sz="1500" dirty="0"/>
          </a:p>
        </p:txBody>
      </p:sp>
      <p:sp>
        <p:nvSpPr>
          <p:cNvPr id="22" name="card"/>
          <p:cNvSpPr/>
          <p:nvPr/>
        </p:nvSpPr>
        <p:spPr>
          <a:xfrm>
            <a:off x="8951976" y="1645920"/>
            <a:ext cx="2560320" cy="4206240"/>
          </a:xfrm>
          <a:prstGeom prst="roundRect">
            <a:avLst>
              <a:gd name="adj" fmla="val 5357"/>
            </a:avLst>
          </a:prstGeom>
          <a:solidFill>
            <a:schemeClr val="bg2"/>
          </a:solidFill>
          <a:ln/>
        </p:spPr>
      </p:sp>
      <p:sp>
        <p:nvSpPr>
          <p:cNvPr id="23" name="badge"/>
          <p:cNvSpPr/>
          <p:nvPr/>
        </p:nvSpPr>
        <p:spPr>
          <a:xfrm>
            <a:off x="9272016" y="1965960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4" name="badge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7756" y="2171700"/>
            <a:ext cx="411480" cy="41148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272016" y="30175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SantaiScale</a:t>
            </a:r>
            <a:endParaRPr lang="en-US" sz="2200" dirty="0"/>
          </a:p>
        </p:txBody>
      </p:sp>
      <p:sp>
        <p:nvSpPr>
          <p:cNvPr id="26" name="Text 20"/>
          <p:cNvSpPr txBox="1"/>
          <p:nvPr/>
        </p:nvSpPr>
        <p:spPr>
          <a:xfrm>
            <a:off x="9272016" y="352044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Rp 249,000 lifetime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9272016" y="4251960"/>
            <a:ext cx="2011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Web based. Needs typed sales data.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Photograph the receipt. The app does the maths</a:t>
            </a:r>
            <a:endParaRPr lang="en-US" sz="3600" dirty="0"/>
          </a:p>
        </p:txBody>
      </p:sp>
      <p:sp>
        <p:nvSpPr>
          <p:cNvPr id="3" name="badge"/>
          <p:cNvSpPr/>
          <p:nvPr/>
        </p:nvSpPr>
        <p:spPr>
          <a:xfrm>
            <a:off x="640080" y="1737360"/>
            <a:ext cx="777240" cy="77724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4" name="badge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4390" y="1931670"/>
            <a:ext cx="388620" cy="3886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691640" y="1755648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Snap the supplier receipt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1691640" y="2148840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The AI reads items and prices</a:t>
            </a:r>
            <a:endParaRPr lang="en-US" sz="1600" dirty="0"/>
          </a:p>
        </p:txBody>
      </p:sp>
      <p:sp>
        <p:nvSpPr>
          <p:cNvPr id="7" name="badge"/>
          <p:cNvSpPr/>
          <p:nvPr/>
        </p:nvSpPr>
        <p:spPr>
          <a:xfrm>
            <a:off x="640080" y="3063240"/>
            <a:ext cx="777240" cy="77724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8" name="badge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90" y="3257550"/>
            <a:ext cx="388620" cy="3886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91640" y="3081528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The code updates every cost</a:t>
            </a:r>
            <a:endParaRPr lang="en-US" sz="2200" dirty="0"/>
          </a:p>
        </p:txBody>
      </p:sp>
      <p:sp>
        <p:nvSpPr>
          <p:cNvPr id="10" name="Text 6"/>
          <p:cNvSpPr txBox="1"/>
          <p:nvPr/>
        </p:nvSpPr>
        <p:spPr>
          <a:xfrm>
            <a:off x="1691640" y="3474720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No AI does arithmetic</a:t>
            </a:r>
            <a:endParaRPr lang="en-US" sz="1600" dirty="0"/>
          </a:p>
        </p:txBody>
      </p:sp>
      <p:sp>
        <p:nvSpPr>
          <p:cNvPr id="11" name="badge"/>
          <p:cNvSpPr/>
          <p:nvPr/>
        </p:nvSpPr>
        <p:spPr>
          <a:xfrm>
            <a:off x="640080" y="4389120"/>
            <a:ext cx="777240" cy="77724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badge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90" y="4583430"/>
            <a:ext cx="388620" cy="3886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691640" y="4407408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The owner confirms</a:t>
            </a:r>
            <a:endParaRPr lang="en-US" sz="2200" dirty="0"/>
          </a:p>
        </p:txBody>
      </p:sp>
      <p:sp>
        <p:nvSpPr>
          <p:cNvPr id="14" name="Text 9"/>
          <p:cNvSpPr txBox="1"/>
          <p:nvPr/>
        </p:nvSpPr>
        <p:spPr>
          <a:xfrm>
            <a:off x="1691640" y="4800600"/>
            <a:ext cx="5532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Nothing is saved without a tap</a:t>
            </a:r>
            <a:endParaRPr lang="en-US" sz="1600" dirty="0"/>
          </a:p>
        </p:txBody>
      </p:sp>
      <p:sp>
        <p:nvSpPr>
          <p:cNvPr id="15" name="phone"/>
          <p:cNvSpPr/>
          <p:nvPr/>
        </p:nvSpPr>
        <p:spPr>
          <a:xfrm>
            <a:off x="8229600" y="1371600"/>
            <a:ext cx="2743200" cy="4663440"/>
          </a:xfrm>
          <a:prstGeom prst="roundRect">
            <a:avLst>
              <a:gd name="adj" fmla="val 11667"/>
            </a:avLst>
          </a:prstGeom>
          <a:solidFill>
            <a:schemeClr val="tx1"/>
          </a:solidFill>
          <a:ln/>
        </p:spPr>
      </p:sp>
      <p:sp>
        <p:nvSpPr>
          <p:cNvPr id="16" name="phone-screen"/>
          <p:cNvSpPr/>
          <p:nvPr/>
        </p:nvSpPr>
        <p:spPr>
          <a:xfrm>
            <a:off x="8339328" y="1481328"/>
            <a:ext cx="2523744" cy="4443984"/>
          </a:xfrm>
          <a:prstGeom prst="roundRect">
            <a:avLst>
              <a:gd name="adj" fmla="val 10145"/>
            </a:avLst>
          </a:prstGeom>
          <a:solidFill>
            <a:schemeClr val="bg1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8549640" y="182880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Cost updated</a:t>
            </a:r>
            <a:endParaRPr lang="en-US" sz="1600" dirty="0"/>
          </a:p>
        </p:txBody>
      </p:sp>
      <p:sp>
        <p:nvSpPr>
          <p:cNvPr id="18" name="margin-card"/>
          <p:cNvSpPr/>
          <p:nvPr/>
        </p:nvSpPr>
        <p:spPr>
          <a:xfrm>
            <a:off x="8549640" y="2331720"/>
            <a:ext cx="2103120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/>
        </p:spPr>
      </p:sp>
      <p:sp>
        <p:nvSpPr>
          <p:cNvPr id="19" name="Text 14"/>
          <p:cNvSpPr txBox="1"/>
          <p:nvPr/>
        </p:nvSpPr>
        <p:spPr>
          <a:xfrm>
            <a:off x="8732520" y="246888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</a:rPr>
              <a:t>NASI GORENG</a:t>
            </a:r>
            <a:endParaRPr lang="en-US" sz="10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chemeClr val="accent2"/>
                </a:solidFill>
              </a:rPr>
              <a:t>Margin 22%</a:t>
            </a:r>
            <a:endParaRPr lang="en-US" sz="10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chemeClr val="accent4"/>
                </a:solidFill>
              </a:rPr>
              <a:t>Target 35%</a:t>
            </a:r>
            <a:endParaRPr lang="en-US" sz="10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chemeClr val="tx1"/>
                </a:solidFill>
              </a:rPr>
              <a:t>Suggested price Rp 15,000</a:t>
            </a:r>
            <a:endParaRPr lang="en-US" sz="1000" dirty="0"/>
          </a:p>
        </p:txBody>
      </p:sp>
      <p:sp>
        <p:nvSpPr>
          <p:cNvPr id="20" name="confirm-button"/>
          <p:cNvSpPr/>
          <p:nvPr/>
        </p:nvSpPr>
        <p:spPr>
          <a:xfrm>
            <a:off x="8549640" y="5029200"/>
            <a:ext cx="2103120" cy="45720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8549640" y="50292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Confirm</a:t>
            </a:r>
            <a:endParaRPr lang="en-US" sz="1200" dirty="0"/>
          </a:p>
        </p:txBody>
      </p:sp>
      <p:sp>
        <p:nvSpPr>
          <p:cNvPr id="22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plain kasir first, with five AI shortcuts</a:t>
            </a:r>
            <a:endParaRPr lang="en-US" sz="3600" dirty="0"/>
          </a:p>
        </p:txBody>
      </p:sp>
      <p:sp>
        <p:nvSpPr>
          <p:cNvPr id="3" name="card"/>
          <p:cNvSpPr/>
          <p:nvPr/>
        </p:nvSpPr>
        <p:spPr>
          <a:xfrm>
            <a:off x="640080" y="1645920"/>
            <a:ext cx="5120640" cy="4297680"/>
          </a:xfrm>
          <a:prstGeom prst="roundRect">
            <a:avLst>
              <a:gd name="adj" fmla="val 3191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51560" y="192024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Works without AI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2560320"/>
            <a:ext cx="4389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Item list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Ring up a sale: cash or QRIS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Daily closing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Daily report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Stock count</a:t>
            </a:r>
            <a:endParaRPr lang="en-US" sz="1800" dirty="0"/>
          </a:p>
        </p:txBody>
      </p:sp>
      <p:sp>
        <p:nvSpPr>
          <p:cNvPr id="6" name="card"/>
          <p:cNvSpPr/>
          <p:nvPr/>
        </p:nvSpPr>
        <p:spPr>
          <a:xfrm>
            <a:off x="6080760" y="1645920"/>
            <a:ext cx="5486400" cy="4297680"/>
          </a:xfrm>
          <a:prstGeom prst="roundRect">
            <a:avLst>
              <a:gd name="adj" fmla="val 3191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92240" y="192024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AI shortcuts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6492240" y="2560320"/>
            <a:ext cx="47548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Menu photo becomes the item list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Supplier receipt updates cost and flags thin margins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Cash difference at closing explained in one sentence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Restock list written as a WhatsApp message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Voice order fills the cart</a:t>
            </a:r>
            <a:endParaRPr lang="en-US" sz="1800" dirty="0"/>
          </a:p>
        </p:txBody>
      </p:sp>
      <p:sp>
        <p:nvSpPr>
          <p:cNvPr id="9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stall, one phone, one owner</a:t>
            </a:r>
            <a:endParaRPr lang="en-US" sz="3600" dirty="0"/>
          </a:p>
        </p:txBody>
      </p:sp>
      <p:sp>
        <p:nvSpPr>
          <p:cNvPr id="3" name="badge"/>
          <p:cNvSpPr/>
          <p:nvPr/>
        </p:nvSpPr>
        <p:spPr>
          <a:xfrm>
            <a:off x="640080" y="1737360"/>
            <a:ext cx="777240" cy="77724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4" name="badge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4390" y="1931670"/>
            <a:ext cx="388620" cy="3886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691640" y="1755648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Food and drink stalls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1691640" y="214884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Warung, kaki lima, coffee carts</a:t>
            </a:r>
            <a:endParaRPr lang="en-US" sz="1600" dirty="0"/>
          </a:p>
        </p:txBody>
      </p:sp>
      <p:sp>
        <p:nvSpPr>
          <p:cNvPr id="7" name="badge"/>
          <p:cNvSpPr/>
          <p:nvPr/>
        </p:nvSpPr>
        <p:spPr>
          <a:xfrm>
            <a:off x="640080" y="3063240"/>
            <a:ext cx="777240" cy="77724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8" name="badge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90" y="3257550"/>
            <a:ext cx="388620" cy="3886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91640" y="3081528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Small shops and kiosks</a:t>
            </a:r>
            <a:endParaRPr lang="en-US" sz="2200" dirty="0"/>
          </a:p>
        </p:txBody>
      </p:sp>
      <p:sp>
        <p:nvSpPr>
          <p:cNvPr id="10" name="Text 6"/>
          <p:cNvSpPr txBox="1"/>
          <p:nvPr/>
        </p:nvSpPr>
        <p:spPr>
          <a:xfrm>
            <a:off x="1691640" y="347472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Toko kelontong, pulsa counters</a:t>
            </a:r>
            <a:endParaRPr lang="en-US" sz="1600" dirty="0"/>
          </a:p>
        </p:txBody>
      </p:sp>
      <p:sp>
        <p:nvSpPr>
          <p:cNvPr id="11" name="badge"/>
          <p:cNvSpPr/>
          <p:nvPr/>
        </p:nvSpPr>
        <p:spPr>
          <a:xfrm>
            <a:off x="640080" y="4389120"/>
            <a:ext cx="777240" cy="77724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badge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90" y="4583430"/>
            <a:ext cx="388620" cy="3886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691640" y="4407408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Already paid by QRIS</a:t>
            </a:r>
            <a:endParaRPr lang="en-US" sz="2200" dirty="0"/>
          </a:p>
        </p:txBody>
      </p:sp>
      <p:sp>
        <p:nvSpPr>
          <p:cNvPr id="14" name="Text 9"/>
          <p:cNvSpPr txBox="1"/>
          <p:nvPr/>
        </p:nvSpPr>
        <p:spPr>
          <a:xfrm>
            <a:off x="1691640" y="480060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Comfortable with a phone at the counter</a:t>
            </a:r>
            <a:endParaRPr lang="en-US" sz="1600" dirty="0"/>
          </a:p>
        </p:txBody>
      </p:sp>
      <p:sp>
        <p:nvSpPr>
          <p:cNvPr id="15" name="card"/>
          <p:cNvSpPr/>
          <p:nvPr/>
        </p:nvSpPr>
        <p:spPr>
          <a:xfrm>
            <a:off x="6949440" y="1645920"/>
            <a:ext cx="4572000" cy="4297680"/>
          </a:xfrm>
          <a:prstGeom prst="roundRect">
            <a:avLst>
              <a:gd name="adj" fmla="val 3191"/>
            </a:avLst>
          </a:prstGeom>
          <a:solidFill>
            <a:schemeClr val="bg2"/>
          </a:solidFill>
          <a:ln/>
        </p:spPr>
      </p:sp>
      <p:sp>
        <p:nvSpPr>
          <p:cNvPr id="16" name="Text 11"/>
          <p:cNvSpPr txBox="1"/>
          <p:nvPr/>
        </p:nvSpPr>
        <p:spPr>
          <a:xfrm>
            <a:off x="7360920" y="192024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They outgrow us when they need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7360920" y="2560320"/>
            <a:ext cx="38404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More than one cashier phone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More than one branch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Staff shifts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Table ordering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chemeClr val="tx1"/>
                </a:solidFill>
              </a:rPr>
              <a:t>Item variants or tax invoices</a:t>
            </a:r>
            <a:endParaRPr lang="en-US" sz="1700" dirty="0"/>
          </a:p>
        </p:txBody>
      </p:sp>
      <p:sp>
        <p:nvSpPr>
          <p:cNvPr id="18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market, counted low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Value = businesses × Rp 99,000 a year (Pro, yearly). Sources: GoodStats (2026); Suara Surabaya (2025)</a:t>
            </a:r>
            <a:endParaRPr lang="en-US" sz="1100" dirty="0"/>
          </a:p>
        </p:txBody>
      </p:sp>
      <p:sp>
        <p:nvSpPr>
          <p:cNvPr id="4" name="market-ring"/>
          <p:cNvSpPr/>
          <p:nvPr/>
        </p:nvSpPr>
        <p:spPr>
          <a:xfrm>
            <a:off x="1097280" y="1600200"/>
            <a:ext cx="4389120" cy="4389120"/>
          </a:xfrm>
          <a:prstGeom prst="ellipse">
            <a:avLst/>
          </a:prstGeom>
          <a:solidFill>
            <a:schemeClr val="bg2"/>
          </a:solidFill>
          <a:ln/>
        </p:spPr>
      </p:sp>
      <p:sp>
        <p:nvSpPr>
          <p:cNvPr id="5" name="market-ring"/>
          <p:cNvSpPr/>
          <p:nvPr/>
        </p:nvSpPr>
        <p:spPr>
          <a:xfrm>
            <a:off x="1965960" y="2468880"/>
            <a:ext cx="2651760" cy="2651760"/>
          </a:xfrm>
          <a:prstGeom prst="ellipse">
            <a:avLst/>
          </a:prstGeom>
          <a:solidFill>
            <a:schemeClr val="accent6"/>
          </a:solidFill>
          <a:ln/>
        </p:spPr>
      </p:sp>
      <p:sp>
        <p:nvSpPr>
          <p:cNvPr id="6" name="market-ring"/>
          <p:cNvSpPr/>
          <p:nvPr/>
        </p:nvSpPr>
        <p:spPr>
          <a:xfrm>
            <a:off x="2651760" y="3154680"/>
            <a:ext cx="1280160" cy="12801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43200" y="187452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2743200" y="269748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361188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SOM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400800" y="173736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2.99T</a:t>
            </a:r>
            <a:endParaRPr lang="en-US" sz="3600" dirty="0"/>
          </a:p>
        </p:txBody>
      </p:sp>
      <p:sp>
        <p:nvSpPr>
          <p:cNvPr id="11" name="Text 9"/>
          <p:cNvSpPr txBox="1"/>
          <p:nvPr/>
        </p:nvSpPr>
        <p:spPr>
          <a:xfrm>
            <a:off x="6400800" y="23774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TAM: all 30.2 million UMKM in Indonesia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0" y="310896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10.53B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0" y="37490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SAM: 106,392 UMKM recorded in Surabaya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0" y="448056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4.75M</a:t>
            </a:r>
            <a:endParaRPr lang="en-US" sz="36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0" y="512064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SOM: 48 paying stalls, the break-even point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 to start, Rp 10,000 a month for more AI</a:t>
            </a:r>
            <a:endParaRPr lang="en-US" sz="3600" dirty="0"/>
          </a:p>
        </p:txBody>
      </p:sp>
      <p:sp>
        <p:nvSpPr>
          <p:cNvPr id="3" name="card"/>
          <p:cNvSpPr/>
          <p:nvPr/>
        </p:nvSpPr>
        <p:spPr>
          <a:xfrm>
            <a:off x="640080" y="1645920"/>
            <a:ext cx="5303520" cy="4297680"/>
          </a:xfrm>
          <a:prstGeom prst="roundRect">
            <a:avLst>
              <a:gd name="adj" fmla="val 3191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9659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Free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097280" y="251460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0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3520440"/>
            <a:ext cx="4389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Full kasir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One menu photo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5 AI reads a month</a:t>
            </a:r>
            <a:endParaRPr lang="en-US" sz="1800" dirty="0"/>
          </a:p>
        </p:txBody>
      </p:sp>
      <p:sp>
        <p:nvSpPr>
          <p:cNvPr id="7" name="card"/>
          <p:cNvSpPr/>
          <p:nvPr/>
        </p:nvSpPr>
        <p:spPr>
          <a:xfrm>
            <a:off x="6263640" y="1645920"/>
            <a:ext cx="5303520" cy="4297680"/>
          </a:xfrm>
          <a:prstGeom prst="roundRect">
            <a:avLst>
              <a:gd name="adj" fmla="val 3191"/>
            </a:avLst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720840" y="19659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Pro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6720840" y="251460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10,000 a month</a:t>
            </a:r>
            <a:endParaRPr lang="en-US" sz="3400" dirty="0"/>
          </a:p>
        </p:txBody>
      </p:sp>
      <p:sp>
        <p:nvSpPr>
          <p:cNvPr id="10" name="Text 8"/>
          <p:cNvSpPr txBox="1"/>
          <p:nvPr/>
        </p:nvSpPr>
        <p:spPr>
          <a:xfrm>
            <a:off x="6720840" y="3520440"/>
            <a:ext cx="4389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Or Rp 99,000 a year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60 AI reads a month</a:t>
            </a:r>
            <a:endParaRPr lang="en-US" sz="18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Everything in Free</a:t>
            </a:r>
            <a:endParaRPr lang="en-US" sz="1800" dirty="0"/>
          </a:p>
        </p:txBody>
      </p:sp>
      <p:sp>
        <p:nvSpPr>
          <p:cNvPr id="11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one Pro stall brings in each month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AI cost is an estimate (Rp 2–8 a read, rounded up to Rp 10), not yet measured. Google Play fee: 15%.</a:t>
            </a:r>
            <a:endParaRPr lang="en-US" sz="1100" dirty="0"/>
          </a:p>
        </p:txBody>
      </p:sp>
      <p:graphicFrame>
        <p:nvGraphicFramePr>
          <p:cNvPr id="4" name="pro-unit-bar" descr=""/>
          <p:cNvGraphicFramePr/>
          <p:nvPr/>
        </p:nvGraphicFramePr>
        <p:xfrm>
          <a:off x="640080" y="1554480"/>
          <a:ext cx="10911535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Year 1, counted low: a small loss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Server Rp 300,000 a month is most of the cost. Conversion of 3% is an assumption.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2880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7889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installs</a:t>
            </a:r>
            <a:endParaRPr lang="en-US" sz="1800" dirty="0"/>
          </a:p>
        </p:txBody>
      </p:sp>
      <p:sp>
        <p:nvSpPr>
          <p:cNvPr id="6" name="funnel-arrow"/>
          <p:cNvSpPr/>
          <p:nvPr/>
        </p:nvSpPr>
        <p:spPr>
          <a:xfrm>
            <a:off x="2880360" y="2286000"/>
            <a:ext cx="45720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7" name="Text 5"/>
          <p:cNvSpPr txBox="1"/>
          <p:nvPr/>
        </p:nvSpPr>
        <p:spPr>
          <a:xfrm>
            <a:off x="3383280" y="182880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300</a:t>
            </a:r>
            <a:endParaRPr lang="en-US" sz="5400" dirty="0"/>
          </a:p>
        </p:txBody>
      </p:sp>
      <p:sp>
        <p:nvSpPr>
          <p:cNvPr id="8" name="Text 6"/>
          <p:cNvSpPr txBox="1"/>
          <p:nvPr/>
        </p:nvSpPr>
        <p:spPr>
          <a:xfrm>
            <a:off x="3383280" y="27889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active stalls</a:t>
            </a:r>
            <a:endParaRPr lang="en-US" sz="1800" dirty="0"/>
          </a:p>
        </p:txBody>
      </p:sp>
      <p:sp>
        <p:nvSpPr>
          <p:cNvPr id="9" name="funnel-arrow"/>
          <p:cNvSpPr/>
          <p:nvPr/>
        </p:nvSpPr>
        <p:spPr>
          <a:xfrm>
            <a:off x="5623560" y="2286000"/>
            <a:ext cx="45720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10" name="Text 8"/>
          <p:cNvSpPr txBox="1"/>
          <p:nvPr/>
        </p:nvSpPr>
        <p:spPr>
          <a:xfrm>
            <a:off x="6126480" y="182880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5400" dirty="0"/>
          </a:p>
        </p:txBody>
      </p:sp>
      <p:sp>
        <p:nvSpPr>
          <p:cNvPr id="11" name="Text 9"/>
          <p:cNvSpPr txBox="1"/>
          <p:nvPr/>
        </p:nvSpPr>
        <p:spPr>
          <a:xfrm>
            <a:off x="6126480" y="27889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pay for Pro (3%)</a:t>
            </a:r>
            <a:endParaRPr lang="en-US" sz="1800" dirty="0"/>
          </a:p>
        </p:txBody>
      </p:sp>
      <p:sp>
        <p:nvSpPr>
          <p:cNvPr id="12" name="card"/>
          <p:cNvSpPr/>
          <p:nvPr/>
        </p:nvSpPr>
        <p:spPr>
          <a:xfrm>
            <a:off x="8961120" y="1645920"/>
            <a:ext cx="2560320" cy="4297680"/>
          </a:xfrm>
          <a:prstGeom prst="roundRect">
            <a:avLst>
              <a:gd name="adj" fmla="val 5357"/>
            </a:avLst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281160" y="196596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Break-even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9281160" y="246888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48</a:t>
            </a:r>
            <a:endParaRPr lang="en-US" sz="6000" dirty="0"/>
          </a:p>
        </p:txBody>
      </p:sp>
      <p:sp>
        <p:nvSpPr>
          <p:cNvPr id="15" name="Text 13"/>
          <p:cNvSpPr txBox="1"/>
          <p:nvPr/>
        </p:nvSpPr>
        <p:spPr>
          <a:xfrm>
            <a:off x="9281160" y="352044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Pro stalls, about 1,600 active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3840480"/>
            <a:ext cx="7772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accent4"/>
                </a:solidFill>
              </a:rPr>
              <a:t>Income  </a:t>
            </a:r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Rp 71,100 a month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accent4"/>
                </a:solidFill>
              </a:rPr>
              <a:t>Cost  </a:t>
            </a:r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Rp 314,550 a month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chemeClr val="accent4"/>
                </a:solidFill>
              </a:rPr>
              <a:t>Loss  </a:t>
            </a:r>
            <a:pPr indent="0" marL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accent2"/>
                </a:solidFill>
              </a:rPr>
              <a:t>about Rp 243,000 a month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it stands today</a:t>
            </a:r>
            <a:endParaRPr lang="en-US" sz="3600" dirty="0"/>
          </a:p>
        </p:txBody>
      </p:sp>
      <p:sp>
        <p:nvSpPr>
          <p:cNvPr id="3" name="card"/>
          <p:cNvSpPr/>
          <p:nvPr/>
        </p:nvSpPr>
        <p:spPr>
          <a:xfrm>
            <a:off x="640080" y="1645920"/>
            <a:ext cx="5303520" cy="4297680"/>
          </a:xfrm>
          <a:prstGeom prst="roundRect">
            <a:avLst>
              <a:gd name="adj" fmla="val 3191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9659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Done</a:t>
            </a:r>
            <a:endParaRPr lang="en-US" sz="2400" dirty="0"/>
          </a:p>
        </p:txBody>
      </p:sp>
      <p:sp>
        <p:nvSpPr>
          <p:cNvPr id="5" name="status-dot"/>
          <p:cNvSpPr/>
          <p:nvPr/>
        </p:nvSpPr>
        <p:spPr>
          <a:xfrm>
            <a:off x="1097280" y="2697480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91640" y="274320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Feature list and pricing</a:t>
            </a:r>
            <a:endParaRPr lang="en-US" sz="1800" dirty="0"/>
          </a:p>
        </p:txBody>
      </p:sp>
      <p:sp>
        <p:nvSpPr>
          <p:cNvPr id="7" name="status-dot"/>
          <p:cNvSpPr/>
          <p:nvPr/>
        </p:nvSpPr>
        <p:spPr>
          <a:xfrm>
            <a:off x="1097280" y="3429000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691640" y="347472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Competitor check: six apps</a:t>
            </a:r>
            <a:endParaRPr lang="en-US" sz="1800" dirty="0"/>
          </a:p>
        </p:txBody>
      </p:sp>
      <p:sp>
        <p:nvSpPr>
          <p:cNvPr id="9" name="status-dot"/>
          <p:cNvSpPr/>
          <p:nvPr/>
        </p:nvSpPr>
        <p:spPr>
          <a:xfrm>
            <a:off x="1097280" y="4160520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91640" y="420624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Cost model per AI read</a:t>
            </a:r>
            <a:endParaRPr lang="en-US" sz="1800" dirty="0"/>
          </a:p>
        </p:txBody>
      </p:sp>
      <p:sp>
        <p:nvSpPr>
          <p:cNvPr id="11" name="status-dot"/>
          <p:cNvSpPr/>
          <p:nvPr/>
        </p:nvSpPr>
        <p:spPr>
          <a:xfrm>
            <a:off x="1097280" y="4892040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691640" y="493776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Free AI model for the prototype</a:t>
            </a:r>
            <a:endParaRPr lang="en-US" sz="1800" dirty="0"/>
          </a:p>
        </p:txBody>
      </p:sp>
      <p:sp>
        <p:nvSpPr>
          <p:cNvPr id="13" name="card"/>
          <p:cNvSpPr/>
          <p:nvPr/>
        </p:nvSpPr>
        <p:spPr>
          <a:xfrm>
            <a:off x="6263640" y="1645920"/>
            <a:ext cx="5303520" cy="4297680"/>
          </a:xfrm>
          <a:prstGeom prst="roundRect">
            <a:avLst>
              <a:gd name="adj" fmla="val 3191"/>
            </a:avLst>
          </a:prstGeom>
          <a:solidFill>
            <a:schemeClr val="bg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720840" y="19659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Next</a:t>
            </a:r>
            <a:endParaRPr lang="en-US" sz="2400" dirty="0"/>
          </a:p>
        </p:txBody>
      </p:sp>
      <p:sp>
        <p:nvSpPr>
          <p:cNvPr id="15" name="status-dot"/>
          <p:cNvSpPr/>
          <p:nvPr/>
        </p:nvSpPr>
        <p:spPr>
          <a:xfrm>
            <a:off x="6720840" y="2697480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15200" y="274320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Test the AI on real receipt photos</a:t>
            </a:r>
            <a:endParaRPr lang="en-US" sz="1800" dirty="0"/>
          </a:p>
        </p:txBody>
      </p:sp>
      <p:sp>
        <p:nvSpPr>
          <p:cNvPr id="17" name="status-dot"/>
          <p:cNvSpPr/>
          <p:nvPr/>
        </p:nvSpPr>
        <p:spPr>
          <a:xfrm>
            <a:off x="6720840" y="3429000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0" y="347472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Interview 10 stall owners in Surabaya</a:t>
            </a:r>
            <a:endParaRPr lang="en-US" sz="1800" dirty="0"/>
          </a:p>
        </p:txBody>
      </p:sp>
      <p:sp>
        <p:nvSpPr>
          <p:cNvPr id="19" name="status-dot"/>
          <p:cNvSpPr/>
          <p:nvPr/>
        </p:nvSpPr>
        <p:spPr>
          <a:xfrm>
            <a:off x="6720840" y="4160520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315200" y="420624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Android prototype on Google Play</a:t>
            </a:r>
            <a:endParaRPr lang="en-US" sz="1800" dirty="0"/>
          </a:p>
        </p:txBody>
      </p:sp>
      <p:sp>
        <p:nvSpPr>
          <p:cNvPr id="21" name="status-dot"/>
          <p:cNvSpPr/>
          <p:nvPr/>
        </p:nvSpPr>
        <p:spPr>
          <a:xfrm>
            <a:off x="6720840" y="4892040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315200" y="493776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First paying stalls</a:t>
            </a:r>
            <a:endParaRPr lang="en-US" sz="1800" dirty="0"/>
          </a:p>
        </p:txBody>
      </p:sp>
      <p:sp>
        <p:nvSpPr>
          <p:cNvPr id="23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build the software myself</a:t>
            </a:r>
            <a:endParaRPr lang="en-US" sz="3600" dirty="0"/>
          </a:p>
        </p:txBody>
      </p:sp>
      <p:sp>
        <p:nvSpPr>
          <p:cNvPr id="3" name="badge"/>
          <p:cNvSpPr/>
          <p:nvPr/>
        </p:nvSpPr>
        <p:spPr>
          <a:xfrm>
            <a:off x="640080" y="2103120"/>
            <a:ext cx="777240" cy="77724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4" name="badge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4390" y="2297430"/>
            <a:ext cx="388620" cy="3886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691640" y="2121408"/>
            <a:ext cx="9464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Writing software since 2019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1691640" y="2514600"/>
            <a:ext cx="9464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Apps, backends and tools, built alone</a:t>
            </a:r>
            <a:endParaRPr lang="en-US" sz="1600" dirty="0"/>
          </a:p>
        </p:txBody>
      </p:sp>
      <p:sp>
        <p:nvSpPr>
          <p:cNvPr id="7" name="badge"/>
          <p:cNvSpPr/>
          <p:nvPr/>
        </p:nvSpPr>
        <p:spPr>
          <a:xfrm>
            <a:off x="640080" y="3429000"/>
            <a:ext cx="777240" cy="77724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8" name="badge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90" y="3623310"/>
            <a:ext cx="388620" cy="3886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691640" y="3447288"/>
            <a:ext cx="9464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Freelance apps for clients abroad</a:t>
            </a:r>
            <a:endParaRPr lang="en-US" sz="2200" dirty="0"/>
          </a:p>
        </p:txBody>
      </p:sp>
      <p:sp>
        <p:nvSpPr>
          <p:cNvPr id="10" name="Text 6"/>
          <p:cNvSpPr txBox="1"/>
          <p:nvPr/>
        </p:nvSpPr>
        <p:spPr>
          <a:xfrm>
            <a:off x="1691640" y="3840480"/>
            <a:ext cx="9464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Paid work, delivered remotely</a:t>
            </a:r>
            <a:endParaRPr lang="en-US" sz="1600" dirty="0"/>
          </a:p>
        </p:txBody>
      </p:sp>
      <p:sp>
        <p:nvSpPr>
          <p:cNvPr id="11" name="badge"/>
          <p:cNvSpPr/>
          <p:nvPr/>
        </p:nvSpPr>
        <p:spPr>
          <a:xfrm>
            <a:off x="640080" y="4754880"/>
            <a:ext cx="777240" cy="77724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badge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90" y="4949190"/>
            <a:ext cx="388620" cy="3886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691640" y="4773168"/>
            <a:ext cx="9464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Internship at Fiesto Informatika</a:t>
            </a:r>
            <a:endParaRPr lang="en-US" sz="2200" dirty="0"/>
          </a:p>
        </p:txBody>
      </p:sp>
      <p:sp>
        <p:nvSpPr>
          <p:cNvPr id="14" name="Text 9"/>
          <p:cNvSpPr txBox="1"/>
          <p:nvPr/>
        </p:nvSpPr>
        <p:spPr>
          <a:xfrm>
            <a:off x="1691640" y="5166360"/>
            <a:ext cx="9464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Software work in a company team</a:t>
            </a:r>
            <a:endParaRPr lang="en-US" sz="1600" dirty="0"/>
          </a:p>
        </p:txBody>
      </p:sp>
      <p:sp>
        <p:nvSpPr>
          <p:cNvPr id="15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test to break-even</a:t>
            </a:r>
            <a:endParaRPr lang="en-US" sz="3600" dirty="0"/>
          </a:p>
        </p:txBody>
      </p:sp>
      <p:sp>
        <p:nvSpPr>
          <p:cNvPr id="3" name="step-dot"/>
          <p:cNvSpPr/>
          <p:nvPr/>
        </p:nvSpPr>
        <p:spPr>
          <a:xfrm>
            <a:off x="640080" y="26517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2651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US" sz="2000" dirty="0"/>
          </a:p>
        </p:txBody>
      </p:sp>
      <p:sp>
        <p:nvSpPr>
          <p:cNvPr id="5" name="step-arrow"/>
          <p:cNvSpPr/>
          <p:nvPr/>
        </p:nvSpPr>
        <p:spPr>
          <a:xfrm>
            <a:off x="1417320" y="2971800"/>
            <a:ext cx="187452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6" name="Text 4"/>
          <p:cNvSpPr txBox="1"/>
          <p:nvPr/>
        </p:nvSpPr>
        <p:spPr>
          <a:xfrm>
            <a:off x="640080" y="356616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Test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06908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AI on real receipts</a:t>
            </a:r>
            <a:endParaRPr lang="en-US" sz="1600" dirty="0"/>
          </a:p>
        </p:txBody>
      </p:sp>
      <p:sp>
        <p:nvSpPr>
          <p:cNvPr id="8" name="step-dot"/>
          <p:cNvSpPr/>
          <p:nvPr/>
        </p:nvSpPr>
        <p:spPr>
          <a:xfrm>
            <a:off x="3429000" y="26517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429000" y="2651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2</a:t>
            </a:r>
            <a:endParaRPr lang="en-US" sz="2000" dirty="0"/>
          </a:p>
        </p:txBody>
      </p:sp>
      <p:sp>
        <p:nvSpPr>
          <p:cNvPr id="10" name="step-arrow"/>
          <p:cNvSpPr/>
          <p:nvPr/>
        </p:nvSpPr>
        <p:spPr>
          <a:xfrm>
            <a:off x="4206240" y="2971800"/>
            <a:ext cx="187452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11" name="Text 9"/>
          <p:cNvSpPr txBox="1"/>
          <p:nvPr/>
        </p:nvSpPr>
        <p:spPr>
          <a:xfrm>
            <a:off x="3429000" y="356616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Interview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3429000" y="406908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10 stall owners</a:t>
            </a:r>
            <a:endParaRPr lang="en-US" sz="1600" dirty="0"/>
          </a:p>
        </p:txBody>
      </p:sp>
      <p:sp>
        <p:nvSpPr>
          <p:cNvPr id="13" name="step-dot"/>
          <p:cNvSpPr/>
          <p:nvPr/>
        </p:nvSpPr>
        <p:spPr>
          <a:xfrm>
            <a:off x="6217920" y="26517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217920" y="2651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US" sz="2000" dirty="0"/>
          </a:p>
        </p:txBody>
      </p:sp>
      <p:sp>
        <p:nvSpPr>
          <p:cNvPr id="15" name="step-arrow"/>
          <p:cNvSpPr/>
          <p:nvPr/>
        </p:nvSpPr>
        <p:spPr>
          <a:xfrm>
            <a:off x="6995160" y="2971800"/>
            <a:ext cx="1874520" cy="0"/>
          </a:xfrm>
          <a:prstGeom prst="line">
            <a:avLst/>
          </a:prstGeom>
          <a:noFill/>
          <a:ln w="19050">
            <a:solidFill>
              <a:schemeClr val="accent4"/>
            </a:solidFill>
            <a:prstDash val="solid"/>
            <a:tailEnd type="triangle"/>
          </a:ln>
        </p:spPr>
      </p:sp>
      <p:sp>
        <p:nvSpPr>
          <p:cNvPr id="16" name="Text 14"/>
          <p:cNvSpPr txBox="1"/>
          <p:nvPr/>
        </p:nvSpPr>
        <p:spPr>
          <a:xfrm>
            <a:off x="6217920" y="356616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Launch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6217920" y="406908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Free on Google Play, Surabaya first</a:t>
            </a:r>
            <a:endParaRPr lang="en-US" sz="1600" dirty="0"/>
          </a:p>
        </p:txBody>
      </p:sp>
      <p:sp>
        <p:nvSpPr>
          <p:cNvPr id="18" name="step-dot"/>
          <p:cNvSpPr/>
          <p:nvPr/>
        </p:nvSpPr>
        <p:spPr>
          <a:xfrm>
            <a:off x="9006840" y="265176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006840" y="2651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4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9006840" y="356616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Break-even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9006840" y="4069080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48 Pro stalls</a:t>
            </a:r>
            <a:endParaRPr lang="en-US" sz="1600" dirty="0"/>
          </a:p>
        </p:txBody>
      </p:sp>
      <p:sp>
        <p:nvSpPr>
          <p:cNvPr id="22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8229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The ask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463040"/>
            <a:ext cx="1091153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4,000,000 for 10%</a:t>
            </a:r>
            <a:endParaRPr lang="en-US" sz="6000" dirty="0"/>
          </a:p>
        </p:txBody>
      </p:sp>
      <p:sp>
        <p:nvSpPr>
          <p:cNvPr id="4" name="ask-card"/>
          <p:cNvSpPr/>
          <p:nvPr/>
        </p:nvSpPr>
        <p:spPr>
          <a:xfrm>
            <a:off x="640080" y="3291840"/>
            <a:ext cx="5303520" cy="2103120"/>
          </a:xfrm>
          <a:prstGeom prst="roundRect">
            <a:avLst>
              <a:gd name="adj" fmla="val 6522"/>
            </a:avLst>
          </a:prstGeom>
          <a:solidFill>
            <a:schemeClr val="bg1">
              <a:alpha val="12000"/>
            </a:schemeClr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97280" y="365760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 3,774,600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448056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12 months of running cost at Year 1 size</a:t>
            </a:r>
            <a:endParaRPr lang="en-US" sz="1800" dirty="0"/>
          </a:p>
        </p:txBody>
      </p:sp>
      <p:sp>
        <p:nvSpPr>
          <p:cNvPr id="7" name="ask-card"/>
          <p:cNvSpPr/>
          <p:nvPr/>
        </p:nvSpPr>
        <p:spPr>
          <a:xfrm>
            <a:off x="6263640" y="3291840"/>
            <a:ext cx="5303520" cy="2103120"/>
          </a:xfrm>
          <a:prstGeom prst="roundRect">
            <a:avLst>
              <a:gd name="adj" fmla="val 6522"/>
            </a:avLst>
          </a:prstGeom>
          <a:solidFill>
            <a:schemeClr val="bg1">
              <a:alpha val="12000"/>
            </a:schemeClr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720840" y="365760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now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6720840" y="448056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</a:rPr>
              <a:t>Over 41 million QRIS merchants: stalls already pay by phone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62636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accent6"/>
                </a:solidFill>
              </a:rPr>
              <a:t>Source: Bank Indonesia, via Investortrust (2025)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219456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7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56616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i="1" dirty="0">
                <a:solidFill>
                  <a:schemeClr val="accent3"/>
                </a:solidFill>
              </a:rPr>
              <a:t>Questions?</a:t>
            </a:r>
            <a:endParaRPr lang="en-US" sz="3200" dirty="0"/>
          </a:p>
        </p:txBody>
      </p:sp>
      <p:pic>
        <p:nvPicPr>
          <p:cNvPr id="4" name="uc-logo" descr="/root/College/English for Business Proficiency/AFL2/uc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0" y="2103120"/>
            <a:ext cx="2377440" cy="23774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References</a:t>
            </a:r>
            <a:endParaRPr lang="en-US" sz="3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6263640"/>
            <a:ext cx="999713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</a:rPr>
              <a:t>Full links are in the business proposal.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554480"/>
            <a:ext cx="10911535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GoodStats. (2026, July 24). Dari 30,2 juta UMKM pada 2025, 99,7% masuk klasifikasi mikro.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Investortrust. (2025). Tumbuh 158%, transaksi QRIS tembus 10,33 miliar per September 2025.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Kartikasari, N., Waskito, I., &amp; Indriani, E. (2022). Digitalisasi pelaporan keuangan perspektif UMKM di Kota Mataram. Jurnal Riset Akuntansi Aksioma, 21(2).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Suara Surabaya. (2025, October 24). UMKM Surabaya tumbuh 40 persen sejak 2021, salah satunya berkat digitalisasi e-Peken.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Majoo. (n.d.). Harga paket. BukuWarung. (n.d.). SantaiScale. (n.d.). Company websites.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Alibaba Cloud. (n.d.). Model Studio pricing: Qwen3-VL-Flash. Zhipu AI. (n.d.). GLM-4.6V-Flash.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26364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sir">
  <a:themeElements>
    <a:clrScheme name="Kasir">
      <a:dk1>
        <a:srgbClr val="1B2420"/>
      </a:dk1>
      <a:lt1>
        <a:srgbClr val="FFFFFF"/>
      </a:lt1>
      <a:dk2>
        <a:srgbClr val="1F4D3A"/>
      </a:dk2>
      <a:lt2>
        <a:srgbClr val="ECF3EE"/>
      </a:lt2>
      <a:accent1>
        <a:srgbClr val="1F4D3A"/>
      </a:accent1>
      <a:accent2>
        <a:srgbClr val="E86A33"/>
      </a:accent2>
      <a:accent3>
        <a:srgbClr val="F2B33D"/>
      </a:accent3>
      <a:accent4>
        <a:srgbClr val="5E6E66"/>
      </a:accent4>
      <a:accent5>
        <a:srgbClr val="3C8D63"/>
      </a:accent5>
      <a:accent6>
        <a:srgbClr val="A3C9B0"/>
      </a:accent6>
      <a:hlink>
        <a:srgbClr val="1F4D3A"/>
      </a:hlink>
      <a:folHlink>
        <a:srgbClr val="5E6E66"/>
      </a:folHlink>
    </a:clrScheme>
    <a:fontScheme name="Kasi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Kasir for Small Stalls</dc:title>
  <dc:subject>PptxGenJS Presentation</dc:subject>
  <dc:creator>Amadeus Eugene Dirgantara</dc:creator>
  <cp:lastModifiedBy>Amadeus Eugene Dirgantara</cp:lastModifiedBy>
  <cp:revision>1</cp:revision>
  <dcterms:created xsi:type="dcterms:W3CDTF">2026-10-21T08:50:41Z</dcterms:created>
  <dcterms:modified xsi:type="dcterms:W3CDTF">2026-10-21T08:50:41Z</dcterms:modified>
</cp:coreProperties>
</file>