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Jump start: an enrolment question.</a:t>
            </a:r>
          </a:p>
          <a:p>
            <a:r>
              <a:t>'Good morning.'</a:t>
            </a:r>
          </a:p>
          <a:p>
            <a:r>
              <a:t>'Who here has used an app, whether that is on a phone or on a laptop?' Pause for two seconds.</a:t>
            </a:r>
          </a:p>
          <a:p>
            <a:r>
              <a:t>'Okay, that was rhetorical, and a stupid question. Obviously everyone here has used an app before.'</a:t>
            </a:r>
          </a:p>
          <a:p>
            <a:r>
              <a:t>'We live in a time when almost no one can live without a phone, and someone has to build those apps.'</a:t>
            </a:r>
          </a:p>
          <a:p>
            <a:r>
              <a:t>'My name is Eugene. I am a fifth-semester Informatics student at Universitas Ciputra, and my focus is AI.'</a:t>
            </a:r>
          </a:p>
          <a:p>
            <a:r>
              <a:t>'I am here to introduce myself.'</a:t>
            </a:r>
          </a:p>
          <a:p>
            <a:r>
              <a:t>'By the end, you will know who I am and what kind of work I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The three points, then the first signpost.</a:t>
            </a:r>
          </a:p>
          <a:p>
            <a:r>
              <a:t>'I will be covering three points in this introduction: the first one is my background, then my recent projects, and lastly, my plans.'</a:t>
            </a:r>
          </a:p>
          <a:p>
            <a:r>
              <a:t>'Let me start with my first point, which is my background.'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1. One line at a time, top to bottom.</a:t>
            </a:r>
          </a:p>
          <a:p>
            <a:r>
              <a:t>'I started learning to code in junior high school, around 2019, and I have continued since then.'</a:t>
            </a:r>
          </a:p>
          <a:p>
            <a:r>
              <a:t>'From 2019 to 2023 I did freelance projects online. Does anyone here know Fiverr? Ever heard of it?'</a:t>
            </a:r>
          </a:p>
          <a:p>
            <a:r>
              <a:t>'Fiverr is basically like a Tokopedia for services. I posted my service there, and people came to me to solve specific problems in their code.'</a:t>
            </a:r>
          </a:p>
          <a:p>
            <a:r>
              <a:t>'I mostly did apps and websites, for clients in other countries.'</a:t>
            </a:r>
          </a:p>
          <a:p>
            <a:r>
              <a:t>'In 2024 I built a ticketing website for my high school's arts festival. My high school has an annual festival where the grade 12 students perform a musical drama, and we invite people to come and watch.'</a:t>
            </a:r>
          </a:p>
          <a:p>
            <a:r>
              <a:t>'My website let people book their tickets, the way you book cinema tickets on M-Tix.'</a:t>
            </a:r>
          </a:p>
          <a:p>
            <a:r>
              <a:t>'In April 2024 I did an internship at Fiesto Informatika in Surabaya. For four weeks I worked with the team on client websites and applications.'</a:t>
            </a:r>
          </a:p>
          <a:p>
            <a:r>
              <a:t>'At university, I wrote and tested competitive programming problems for NPLC, the National Programming and Logic Competition, which is Universitas Ciputra's own programming competition.'</a:t>
            </a:r>
          </a:p>
          <a:p>
            <a:r>
              <a:t>Signpost: 'That is how I got started. Moving on to my second point, my recent projects.'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1.</a:t>
            </a:r>
          </a:p>
          <a:p>
            <a:r>
              <a:t>'These are from my time at university. I work on different kinds of software, so I will show four examples.'</a:t>
            </a:r>
          </a:p>
          <a:p>
            <a:r>
              <a:t>'This is MathScape. MathScape is a single-player platformer game that I made in my first semester, for my final project in the Algorithm and Programming course.'</a:t>
            </a:r>
          </a:p>
          <a:p>
            <a:r>
              <a:t>'The objective is to escape the room by reaching the gem on the right side of the screen.'</a:t>
            </a:r>
          </a:p>
          <a:p>
            <a:r>
              <a:t>'You jump around the blocks, and you move the equation blocks to create a mathematical equation. The game draws that equation as a line that you can step on.'</a:t>
            </a:r>
          </a:p>
          <a:p>
            <a:r>
              <a:t>'In the first image, you can see y equals x minus 125. The game draws the line, and you jump on it to reach the exit. The other level works the same way, but it is harder.' Point at the blue line.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2.</a:t>
            </a:r>
          </a:p>
          <a:p>
            <a:r>
              <a:t>'The second project is a weighing data logger, a freelance job from this year.'</a:t>
            </a:r>
          </a:p>
          <a:p>
            <a:r>
              <a:t>'Typically, an industrial scale is either read manually or connected to a computer through a wire. If you have twenty scales, you need twenty computers, and that is expensive.'</a:t>
            </a:r>
          </a:p>
          <a:p>
            <a:r>
              <a:t>'So I made a small Bluetooth device. It connects to the scale, receives the weight, and sends it to your phone, as you can see in the left image.'</a:t>
            </a:r>
          </a:p>
          <a:p>
            <a:r>
              <a:t>'The right image is the inside of the device. The client uses it now.'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3.</a:t>
            </a:r>
          </a:p>
          <a:p>
            <a:r>
              <a:t>'The third one is Chatly, a class project from earlier this year.'</a:t>
            </a:r>
          </a:p>
          <a:p>
            <a:r>
              <a:t>'Chatly is a service that provides AI chatbots for customer service.'</a:t>
            </a:r>
          </a:p>
          <a:p>
            <a:r>
              <a:t>'Say you have a business, and your customer service struggles to stay available, or keeps getting the same questions from customers. You can connect a WhatsApp number to Chatly, and Chatly will respond on its own.'</a:t>
            </a:r>
          </a:p>
          <a:p>
            <a:r>
              <a:t>'You tell Chatly what to do. You give it procedures and information about the business, like the FAQ. It learns from that, and it responds to your customers.'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4, then how you work.</a:t>
            </a:r>
          </a:p>
          <a:p>
            <a:r>
              <a:t>'The last project I am going to show is called Bengkelin. This was also a class project.'</a:t>
            </a:r>
          </a:p>
          <a:p>
            <a:r>
              <a:t>'It is basically inDrive for car workshops. Has anyone here used inDrive? Then you are familiar with ordering and bidding.'</a:t>
            </a:r>
          </a:p>
          <a:p>
            <a:r>
              <a:t>'When you are stranded on a random street with a flat tire, you often do not know who to call. With Bengkelin, you make an order, and you see offers from nearby workshops that are willing to fix your problem for a price.'</a:t>
            </a:r>
          </a:p>
          <a:p>
            <a:r>
              <a:t>'When you accept an offer, they come to your place and fix it for you.'</a:t>
            </a:r>
          </a:p>
          <a:p>
            <a:r>
              <a:t>'It is not only for flat tires. It also covers dead batteries, running out of fuel, and other common problems you can have on the road.'</a:t>
            </a:r>
          </a:p>
          <a:p>
            <a:r>
              <a:t>'Each of these needed something I had not used before, so I learned it. I plan the structure first, and then I work step by step.'</a:t>
            </a:r>
          </a:p>
          <a:p>
            <a:r>
              <a:t>Signpost: 'That brings me to the last point of my presentation: my plans.'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3.</a:t>
            </a:r>
          </a:p>
          <a:p>
            <a:r>
              <a:t>'My goal is to work as a software engineer. What does that mean? It means building software as my job, as part of a team.'</a:t>
            </a:r>
          </a:p>
          <a:p>
            <a:r>
              <a:t>'Right now I am still studying, and my focus is AI.'</a:t>
            </a:r>
          </a:p>
          <a:p>
            <a:r>
              <a:t>'My next step is the Apple Developer Academy. I will join it in 2027.'</a:t>
            </a:r>
          </a:p>
          <a:p>
            <a:r>
              <a:t>'It is an internship program by Apple that trains app developers.'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signal, summary, conclusion, closing remarks.</a:t>
            </a:r>
          </a:p>
          <a:p>
            <a:r>
              <a:t>'To finish, let me summarize.'</a:t>
            </a:r>
          </a:p>
          <a:p>
            <a:r>
              <a:t>'First, my background: I started coding in junior high school, and I have continued since then.'</a:t>
            </a:r>
          </a:p>
          <a:p>
            <a:r>
              <a:t>'Second, my recent projects: a game, a device, a chatbot and a phone app.'</a:t>
            </a:r>
          </a:p>
          <a:p>
            <a:r>
              <a:t>'Third, my plans: I will join the Apple Developer Academy in 2027, and then work as a software engineer.'</a:t>
            </a:r>
          </a:p>
          <a:p>
            <a:r>
              <a:t>'In conclusion, software is what I do, and it is what I want to keep doing.'</a:t>
            </a:r>
          </a:p>
          <a:p>
            <a:r>
              <a:t>'At the beginning, I said you would know who I am and what kind of work I do. I hope that is clear now.'</a:t>
            </a:r>
          </a:p>
          <a:p>
            <a:r>
              <a:t>'Thank you for listening. Do you have any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Rectangle 1"/>
          <p:cNvSpPr/>
          <p:nvPr/>
        </p:nvSpPr>
        <p:spPr>
          <a:xfrm>
            <a:off x="7223760" y="0"/>
            <a:ext cx="4967935" cy="6858000"/>
          </a:xfrm>
          <a:prstGeom prst="rect">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rofile.png"/>
          <p:cNvPicPr>
            <a:picLocks noChangeAspect="1"/>
          </p:cNvPicPr>
          <p:nvPr/>
        </p:nvPicPr>
        <p:blipFill>
          <a:blip r:embed="rId2"/>
          <a:stretch>
            <a:fillRect/>
          </a:stretch>
        </p:blipFill>
        <p:spPr>
          <a:xfrm>
            <a:off x="7836408" y="1554480"/>
            <a:ext cx="3749039" cy="3749039"/>
          </a:xfrm>
          <a:prstGeom prst="rect">
            <a:avLst/>
          </a:prstGeom>
        </p:spPr>
      </p:pic>
      <p:sp>
        <p:nvSpPr>
          <p:cNvPr id="4" name="TextBox 3"/>
          <p:cNvSpPr txBox="1"/>
          <p:nvPr/>
        </p:nvSpPr>
        <p:spPr>
          <a:xfrm>
            <a:off x="640080" y="1828800"/>
            <a:ext cx="6400800" cy="2651760"/>
          </a:xfrm>
          <a:prstGeom prst="rect">
            <a:avLst/>
          </a:prstGeom>
          <a:noFill/>
        </p:spPr>
        <p:txBody>
          <a:bodyPr wrap="square" lIns="0" rIns="0" tIns="0" bIns="0" anchor="t">
            <a:spAutoFit/>
          </a:bodyPr>
          <a:lstStyle/>
          <a:p>
            <a:pPr>
              <a:lnSpc>
                <a:spcPct val="92000"/>
              </a:lnSpc>
            </a:pPr>
            <a:r>
              <a:rPr sz="6200" b="1">
                <a:solidFill>
                  <a:srgbClr val="1E1E1E"/>
                </a:solidFill>
                <a:latin typeface="Calibri"/>
              </a:rPr>
              <a:t>Amadeus</a:t>
            </a:r>
          </a:p>
          <a:p>
            <a:pPr>
              <a:lnSpc>
                <a:spcPct val="92000"/>
              </a:lnSpc>
            </a:pPr>
            <a:r>
              <a:rPr sz="6200" b="1">
                <a:solidFill>
                  <a:srgbClr val="1E1E1E"/>
                </a:solidFill>
                <a:latin typeface="Calibri"/>
              </a:rPr>
              <a:t>Eugene</a:t>
            </a:r>
          </a:p>
          <a:p>
            <a:pPr>
              <a:lnSpc>
                <a:spcPct val="92000"/>
              </a:lnSpc>
            </a:pPr>
            <a:r>
              <a:rPr sz="6200" b="1">
                <a:solidFill>
                  <a:srgbClr val="1E1E1E"/>
                </a:solidFill>
                <a:latin typeface="Calibri"/>
              </a:rPr>
              <a:t>Dirgantara</a:t>
            </a:r>
          </a:p>
        </p:txBody>
      </p:sp>
      <p:sp>
        <p:nvSpPr>
          <p:cNvPr id="5" name="TextBox 4"/>
          <p:cNvSpPr txBox="1"/>
          <p:nvPr/>
        </p:nvSpPr>
        <p:spPr>
          <a:xfrm>
            <a:off x="640080" y="4892040"/>
            <a:ext cx="6400800" cy="457200"/>
          </a:xfrm>
          <a:prstGeom prst="rect">
            <a:avLst/>
          </a:prstGeom>
          <a:noFill/>
        </p:spPr>
        <p:txBody>
          <a:bodyPr wrap="square" lIns="0" rIns="0" tIns="0" bIns="0" anchor="t">
            <a:spAutoFit/>
          </a:bodyPr>
          <a:lstStyle/>
          <a:p>
            <a:pPr>
              <a:lnSpc>
                <a:spcPct val="100000"/>
              </a:lnSpc>
            </a:pPr>
            <a:r>
              <a:rPr sz="2600" b="0">
                <a:solidFill>
                  <a:srgbClr val="1E1E1E"/>
                </a:solidFill>
                <a:latin typeface="Calibri"/>
              </a:rPr>
              <a:t>Informatics student, AI focus</a:t>
            </a:r>
          </a:p>
        </p:txBody>
      </p:sp>
      <p:sp>
        <p:nvSpPr>
          <p:cNvPr id="6" name="TextBox 5"/>
          <p:cNvSpPr txBox="1"/>
          <p:nvPr/>
        </p:nvSpPr>
        <p:spPr>
          <a:xfrm>
            <a:off x="640080" y="5440680"/>
            <a:ext cx="6400800" cy="365760"/>
          </a:xfrm>
          <a:prstGeom prst="rect">
            <a:avLst/>
          </a:prstGeom>
          <a:noFill/>
        </p:spPr>
        <p:txBody>
          <a:bodyPr wrap="square" lIns="0" rIns="0" tIns="0" bIns="0" anchor="t">
            <a:spAutoFit/>
          </a:bodyPr>
          <a:lstStyle/>
          <a:p>
            <a:pPr>
              <a:lnSpc>
                <a:spcPct val="100000"/>
              </a:lnSpc>
            </a:pPr>
            <a:r>
              <a:rPr sz="1700" b="0">
                <a:solidFill>
                  <a:srgbClr val="6F6A62"/>
                </a:solidFill>
                <a:latin typeface="Calibri"/>
              </a:rPr>
              <a:t>Universitas Ciputra, Surabaya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828800"/>
            <a:ext cx="10911535" cy="3291840"/>
          </a:xfrm>
          <a:prstGeom prst="rect">
            <a:avLst/>
          </a:prstGeom>
          <a:noFill/>
        </p:spPr>
        <p:txBody>
          <a:bodyPr wrap="square" lIns="0" rIns="0" tIns="0" bIns="0" anchor="t">
            <a:spAutoFit/>
          </a:bodyPr>
          <a:lstStyle/>
          <a:p>
            <a:pPr>
              <a:lnSpc>
                <a:spcPct val="125000"/>
              </a:lnSpc>
            </a:pPr>
            <a:r>
              <a:rPr sz="6600" b="1">
                <a:solidFill>
                  <a:srgbClr val="1E1E1E"/>
                </a:solidFill>
                <a:latin typeface="Calibri"/>
              </a:rPr>
              <a:t>Background</a:t>
            </a:r>
          </a:p>
          <a:p>
            <a:pPr>
              <a:lnSpc>
                <a:spcPct val="125000"/>
              </a:lnSpc>
            </a:pPr>
            <a:r>
              <a:rPr sz="6600" b="1">
                <a:solidFill>
                  <a:srgbClr val="1E1E1E"/>
                </a:solidFill>
                <a:latin typeface="Calibri"/>
              </a:rPr>
              <a:t>Recent projects</a:t>
            </a:r>
          </a:p>
          <a:p>
            <a:pPr>
              <a:lnSpc>
                <a:spcPct val="125000"/>
              </a:lnSpc>
            </a:pPr>
            <a:r>
              <a:rPr sz="6600" b="1">
                <a:solidFill>
                  <a:srgbClr val="1E1E1E"/>
                </a:solidFill>
                <a:latin typeface="Calibri"/>
              </a:rPr>
              <a:t>Plans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600200"/>
            <a:ext cx="10911535" cy="3657600"/>
          </a:xfrm>
          <a:prstGeom prst="rect">
            <a:avLst/>
          </a:prstGeom>
          <a:noFill/>
        </p:spPr>
        <p:txBody>
          <a:bodyPr wrap="square" lIns="0" rIns="0" tIns="0" bIns="0" anchor="t">
            <a:spAutoFit/>
          </a:bodyPr>
          <a:lstStyle/>
          <a:p>
            <a:pPr>
              <a:lnSpc>
                <a:spcPct val="150000"/>
              </a:lnSpc>
            </a:pPr>
            <a:r>
              <a:rPr sz="4800" b="1">
                <a:solidFill>
                  <a:srgbClr val="1E1E1E"/>
                </a:solidFill>
                <a:latin typeface="Calibri"/>
              </a:rPr>
              <a:t>Freelance</a:t>
            </a:r>
          </a:p>
          <a:p>
            <a:pPr>
              <a:lnSpc>
                <a:spcPct val="150000"/>
              </a:lnSpc>
            </a:pPr>
            <a:r>
              <a:rPr sz="4800" b="1">
                <a:solidFill>
                  <a:srgbClr val="1E1E1E"/>
                </a:solidFill>
                <a:latin typeface="Calibri"/>
              </a:rPr>
              <a:t>Festival ticketing site</a:t>
            </a:r>
          </a:p>
          <a:p>
            <a:pPr>
              <a:lnSpc>
                <a:spcPct val="150000"/>
              </a:lnSpc>
            </a:pPr>
            <a:r>
              <a:rPr sz="4800" b="1">
                <a:solidFill>
                  <a:srgbClr val="1E1E1E"/>
                </a:solidFill>
                <a:latin typeface="Calibri"/>
              </a:rPr>
              <a:t>Internship at Fiesto Informatika</a:t>
            </a:r>
          </a:p>
          <a:p>
            <a:pPr>
              <a:lnSpc>
                <a:spcPct val="150000"/>
              </a:lnSpc>
            </a:pPr>
            <a:r>
              <a:rPr sz="4800" b="1">
                <a:solidFill>
                  <a:srgbClr val="1E1E1E"/>
                </a:solidFill>
                <a:latin typeface="Calibri"/>
              </a:rPr>
              <a:t>Problem setter at NPLC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c_math1.png"/>
          <p:cNvPicPr>
            <a:picLocks noChangeAspect="1"/>
          </p:cNvPicPr>
          <p:nvPr/>
        </p:nvPicPr>
        <p:blipFill>
          <a:blip r:embed="rId2"/>
          <a:stretch>
            <a:fillRect/>
          </a:stretch>
        </p:blipFill>
        <p:spPr>
          <a:xfrm>
            <a:off x="640080" y="1435007"/>
            <a:ext cx="5204446" cy="3987985"/>
          </a:xfrm>
          <a:prstGeom prst="rect">
            <a:avLst/>
          </a:prstGeom>
        </p:spPr>
      </p:pic>
      <p:pic>
        <p:nvPicPr>
          <p:cNvPr id="3" name="Picture 2" descr="c_math2.png"/>
          <p:cNvPicPr>
            <a:picLocks noChangeAspect="1"/>
          </p:cNvPicPr>
          <p:nvPr/>
        </p:nvPicPr>
        <p:blipFill>
          <a:blip r:embed="rId3"/>
          <a:stretch>
            <a:fillRect/>
          </a:stretch>
        </p:blipFill>
        <p:spPr>
          <a:xfrm>
            <a:off x="6164566" y="1435007"/>
            <a:ext cx="5387048" cy="3987985"/>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logger_setup.jpg"/>
          <p:cNvPicPr>
            <a:picLocks noChangeAspect="1"/>
          </p:cNvPicPr>
          <p:nvPr/>
        </p:nvPicPr>
        <p:blipFill>
          <a:blip r:embed="rId2"/>
          <a:stretch>
            <a:fillRect/>
          </a:stretch>
        </p:blipFill>
        <p:spPr>
          <a:xfrm>
            <a:off x="640080" y="887041"/>
            <a:ext cx="6778556" cy="5083917"/>
          </a:xfrm>
          <a:prstGeom prst="rect">
            <a:avLst/>
          </a:prstGeom>
        </p:spPr>
      </p:pic>
      <p:pic>
        <p:nvPicPr>
          <p:cNvPr id="3" name="Picture 2" descr="logger_inside.jpg"/>
          <p:cNvPicPr>
            <a:picLocks noChangeAspect="1"/>
          </p:cNvPicPr>
          <p:nvPr/>
        </p:nvPicPr>
        <p:blipFill>
          <a:blip r:embed="rId3"/>
          <a:stretch>
            <a:fillRect/>
          </a:stretch>
        </p:blipFill>
        <p:spPr>
          <a:xfrm>
            <a:off x="7738676" y="887041"/>
            <a:ext cx="3812938" cy="5083917"/>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c_chatly_stats.png"/>
          <p:cNvPicPr>
            <a:picLocks noChangeAspect="1"/>
          </p:cNvPicPr>
          <p:nvPr/>
        </p:nvPicPr>
        <p:blipFill>
          <a:blip r:embed="rId2"/>
          <a:stretch>
            <a:fillRect/>
          </a:stretch>
        </p:blipFill>
        <p:spPr>
          <a:xfrm>
            <a:off x="640080" y="1708654"/>
            <a:ext cx="7016752" cy="3440690"/>
          </a:xfrm>
          <a:prstGeom prst="rect">
            <a:avLst/>
          </a:prstGeom>
        </p:spPr>
      </p:pic>
      <p:pic>
        <p:nvPicPr>
          <p:cNvPr id="3" name="Picture 2" descr="c_chatly_chat.png"/>
          <p:cNvPicPr>
            <a:picLocks noChangeAspect="1"/>
          </p:cNvPicPr>
          <p:nvPr/>
        </p:nvPicPr>
        <p:blipFill>
          <a:blip r:embed="rId3"/>
          <a:stretch>
            <a:fillRect/>
          </a:stretch>
        </p:blipFill>
        <p:spPr>
          <a:xfrm>
            <a:off x="7976872" y="1708654"/>
            <a:ext cx="3574743" cy="344069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ph1.png"/>
          <p:cNvPicPr>
            <a:picLocks noChangeAspect="1"/>
          </p:cNvPicPr>
          <p:nvPr/>
        </p:nvPicPr>
        <p:blipFill>
          <a:blip r:embed="rId2"/>
          <a:stretch>
            <a:fillRect/>
          </a:stretch>
        </p:blipFill>
        <p:spPr>
          <a:xfrm>
            <a:off x="1287766" y="640080"/>
            <a:ext cx="2839627" cy="5577840"/>
          </a:xfrm>
          <a:prstGeom prst="rect">
            <a:avLst/>
          </a:prstGeom>
        </p:spPr>
      </p:pic>
      <p:pic>
        <p:nvPicPr>
          <p:cNvPr id="3" name="Picture 2" descr="ph2.png"/>
          <p:cNvPicPr>
            <a:picLocks noChangeAspect="1"/>
          </p:cNvPicPr>
          <p:nvPr/>
        </p:nvPicPr>
        <p:blipFill>
          <a:blip r:embed="rId3"/>
          <a:stretch>
            <a:fillRect/>
          </a:stretch>
        </p:blipFill>
        <p:spPr>
          <a:xfrm>
            <a:off x="4676033" y="640080"/>
            <a:ext cx="2839627" cy="5577840"/>
          </a:xfrm>
          <a:prstGeom prst="rect">
            <a:avLst/>
          </a:prstGeom>
        </p:spPr>
      </p:pic>
      <p:pic>
        <p:nvPicPr>
          <p:cNvPr id="4" name="Picture 3" descr="ph3.png"/>
          <p:cNvPicPr>
            <a:picLocks noChangeAspect="1"/>
          </p:cNvPicPr>
          <p:nvPr/>
        </p:nvPicPr>
        <p:blipFill>
          <a:blip r:embed="rId4"/>
          <a:stretch>
            <a:fillRect/>
          </a:stretch>
        </p:blipFill>
        <p:spPr>
          <a:xfrm>
            <a:off x="8064301" y="640080"/>
            <a:ext cx="2839627" cy="5577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2011680"/>
            <a:ext cx="10911535" cy="2926080"/>
          </a:xfrm>
          <a:prstGeom prst="rect">
            <a:avLst/>
          </a:prstGeom>
          <a:noFill/>
        </p:spPr>
        <p:txBody>
          <a:bodyPr wrap="square" lIns="0" rIns="0" tIns="0" bIns="0" anchor="t">
            <a:spAutoFit/>
          </a:bodyPr>
          <a:lstStyle/>
          <a:p>
            <a:pPr>
              <a:lnSpc>
                <a:spcPct val="135000"/>
              </a:lnSpc>
            </a:pPr>
            <a:r>
              <a:rPr sz="5400" b="1">
                <a:solidFill>
                  <a:srgbClr val="1E1E1E"/>
                </a:solidFill>
                <a:latin typeface="Calibri"/>
              </a:rPr>
              <a:t>Informatics, AI focus</a:t>
            </a:r>
          </a:p>
          <a:p>
            <a:pPr>
              <a:lnSpc>
                <a:spcPct val="135000"/>
              </a:lnSpc>
            </a:pPr>
            <a:r>
              <a:rPr sz="5400" b="1">
                <a:solidFill>
                  <a:srgbClr val="1E1E1E"/>
                </a:solidFill>
                <a:latin typeface="Calibri"/>
              </a:rPr>
              <a:t>Apple Developer Academy</a:t>
            </a:r>
          </a:p>
          <a:p>
            <a:pPr>
              <a:lnSpc>
                <a:spcPct val="135000"/>
              </a:lnSpc>
            </a:pPr>
            <a:r>
              <a:rPr sz="5400" b="1">
                <a:solidFill>
                  <a:srgbClr val="1E1E1E"/>
                </a:solidFill>
                <a:latin typeface="Calibri"/>
              </a:rPr>
              <a:t>Software engineer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2377440"/>
            <a:ext cx="10911535" cy="1280160"/>
          </a:xfrm>
          <a:prstGeom prst="rect">
            <a:avLst/>
          </a:prstGeom>
          <a:noFill/>
        </p:spPr>
        <p:txBody>
          <a:bodyPr wrap="square" lIns="0" rIns="0" tIns="0" bIns="0" anchor="t">
            <a:spAutoFit/>
          </a:bodyPr>
          <a:lstStyle/>
          <a:p>
            <a:pPr>
              <a:lnSpc>
                <a:spcPct val="100000"/>
              </a:lnSpc>
            </a:pPr>
            <a:r>
              <a:rPr sz="7200" b="1">
                <a:solidFill>
                  <a:srgbClr val="1E1E1E"/>
                </a:solidFill>
                <a:latin typeface="Calibri"/>
              </a:rPr>
              <a:t>Thank you.</a:t>
            </a:r>
          </a:p>
        </p:txBody>
      </p:sp>
      <p:sp>
        <p:nvSpPr>
          <p:cNvPr id="3" name="TextBox 2"/>
          <p:cNvSpPr txBox="1"/>
          <p:nvPr/>
        </p:nvSpPr>
        <p:spPr>
          <a:xfrm>
            <a:off x="640080" y="3931920"/>
            <a:ext cx="10911535" cy="914400"/>
          </a:xfrm>
          <a:prstGeom prst="rect">
            <a:avLst/>
          </a:prstGeom>
          <a:noFill/>
        </p:spPr>
        <p:txBody>
          <a:bodyPr wrap="square" lIns="0" rIns="0" tIns="0" bIns="0" anchor="t">
            <a:spAutoFit/>
          </a:bodyPr>
          <a:lstStyle/>
          <a:p>
            <a:pPr>
              <a:lnSpc>
                <a:spcPct val="130000"/>
              </a:lnSpc>
            </a:pPr>
            <a:r>
              <a:rPr sz="1800" b="0">
                <a:solidFill>
                  <a:srgbClr val="6F6A62"/>
                </a:solidFill>
                <a:latin typeface="Calibri"/>
              </a:rPr>
              <a:t>amadeuseugenedirgantara@gmail.com</a:t>
            </a:r>
          </a:p>
          <a:p>
            <a:pPr>
              <a:lnSpc>
                <a:spcPct val="130000"/>
              </a:lnSpc>
            </a:pPr>
            <a:r>
              <a:rPr sz="1800" b="0">
                <a:solidFill>
                  <a:srgbClr val="6F6A62"/>
                </a:solidFill>
                <a:latin typeface="Calibri"/>
              </a:rPr>
              <a:t>linkedin.com/in/amadeus-dirgantara-364aa2385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