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Jump start: Meet the people. Then Who and Why.</a:t>
            </a:r>
          </a:p>
          <a:p>
            <a:r>
              <a:t>Smile. 'Good morning, everyone. Thank you for being here.'</a:t>
            </a:r>
          </a:p>
          <a:p>
            <a:r>
              <a:t>'My name is Amadeus Eugene Dirgantara. I am a fifth-semester Informatics student at Universitas Ciputra, and my focus is AI.'</a:t>
            </a:r>
          </a:p>
          <a:p>
            <a:r>
              <a:t>'I am here to introduce myself.'</a:t>
            </a:r>
          </a:p>
          <a:p>
            <a:r>
              <a:t>'By the end, you will know who I am and what kind of work I do.'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What and How, then the first signpost.</a:t>
            </a:r>
          </a:p>
          <a:p>
            <a:r>
              <a:t>'I will cover three points: my background, some things I have built, and my plans.'</a:t>
            </a:r>
          </a:p>
          <a:p>
            <a:r>
              <a:t>'This will take about six minutes. Please keep your questions until the end.'</a:t>
            </a:r>
          </a:p>
          <a:p>
            <a:r>
              <a:t>'Let me start with my first point, my background.'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definition. The pictures are a website, a phone app and a device.</a:t>
            </a:r>
          </a:p>
          <a:p>
            <a:r>
              <a:t>'I work in software. That means I build programs that people use, such as websites, phone apps and small devices.'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examples and facts. One line at a time, top to bottom. The photo is the last day of the internship.</a:t>
            </a:r>
          </a:p>
          <a:p>
            <a:r>
              <a:t>'I started in junior high school. From 2019 to 2023 I did freelance projects online, mostly apps and websites, for clients in other countries.'</a:t>
            </a:r>
          </a:p>
          <a:p>
            <a:r>
              <a:t>'In 2024 I built the ticketing website for my high school's arts festival. It showed which seats were free and recorded the orders. It was used to sell tickets during the event.'</a:t>
            </a:r>
          </a:p>
          <a:p>
            <a:r>
              <a:t>'In April 2024 I did an internship at Fiesto Informatika in Surabaya. For four weeks I worked with the team on client websites.'</a:t>
            </a:r>
          </a:p>
          <a:p>
            <a:r>
              <a:t>'At university, I wrote and tested problems for NPLC, a programming competition, in 2024 and 2025.'</a:t>
            </a:r>
          </a:p>
          <a:p>
            <a:r>
              <a:t>Signpost: 'Moving on to my second point: some things I have built.'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definition, then example 1.</a:t>
            </a:r>
          </a:p>
          <a:p>
            <a:r>
              <a:t>'I work on different kinds of software. I will show four examples.'</a:t>
            </a:r>
          </a:p>
          <a:p>
            <a:r>
              <a:t>'The first is MathScape, a game I made in my first semester. The player writes a math equation, and its graph becomes the ground to walk on. It has ten levels.'</a:t>
            </a:r>
          </a:p>
          <a:p>
            <a:r>
              <a:t>'You can see two of them on the screen.' Point at the blue line in each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2.</a:t>
            </a:r>
          </a:p>
          <a:p>
            <a:r>
              <a:t>'The second is a weighing data logger, a freelance job from this year. The client weighs goods outdoors with an industrial scale. The scale's own logger saves to a memory card, so someone has to carry the card to a computer.'</a:t>
            </a:r>
          </a:p>
          <a:p>
            <a:r>
              <a:t>'I built a small device that sends each weight to a phone, and an app that saves it to a file. I tested it on the real scale, and the client uses it now.'</a:t>
            </a:r>
          </a:p>
          <a:p>
            <a:r>
              <a:t>'On the left, you can see the scale, the device and the phone. On the right is the inside of the device.' Point as you say each one.</a:t>
            </a:r>
          </a:p>
          <a:p>
            <a:r>
              <a:t>Optional (W3, the prop): if you still have a unit, hold it up here. Just show it. No reveal.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3.</a:t>
            </a:r>
          </a:p>
          <a:p>
            <a:r>
              <a:t>'The third is Chatly, a class project from this year. We were a team of eight, and I was one of two developers. It is a chatbot inside WhatsApp. A business uploads what it sells, and the bot answers its customers.'</a:t>
            </a:r>
          </a:p>
          <a:p>
            <a:r>
              <a:t>'On the left is what the business owner sees. On the right is a real chat with a customer.'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4, then how you work.</a:t>
            </a:r>
          </a:p>
          <a:p>
            <a:r>
              <a:t>'The fourth is Bengkelin, also a class project, in a team of four. I built the iPhone app. A driver whose car has broken down sends a request, nearby workshops offer a price, and the driver chooses one.'</a:t>
            </a:r>
          </a:p>
          <a:p>
            <a:r>
              <a:t>'On the left, the driver sends a request. In the middle, a workshop offers a price. On the right, the workshop is on the way.'</a:t>
            </a:r>
          </a:p>
          <a:p>
            <a:r>
              <a:t>'Each of these needed something I had not used before, so I learned it. I plan the structure first, and then I work step by step.'</a:t>
            </a:r>
          </a:p>
          <a:p>
            <a:r>
              <a:t>Signpost: 'That brings me to the last point of my presentation: my plans.'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3: definition, fact, example. The one question you answer yourself is the lecturer's Question and Answer technique (W2), said in a normal voice.</a:t>
            </a:r>
          </a:p>
          <a:p>
            <a:r>
              <a:t>'My goal is to work as a software engineer. What does that mean? It means building software as my job, as part of a team.'</a:t>
            </a:r>
          </a:p>
          <a:p>
            <a:r>
              <a:t>'Right now I am still studying, and my focus is AI.'</a:t>
            </a:r>
          </a:p>
          <a:p>
            <a:r>
              <a:t>'My next step is the Apple Developer Academy. I will join it in 2027.'</a:t>
            </a:r>
          </a:p>
          <a:p>
            <a:r>
              <a:t>'It is an internship program by Apple that trains app developers.'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 (W1): signal, summary, conclusion, closing remarks. The bang (W3) is the calm kind: you return to what you promised at the start.</a:t>
            </a:r>
          </a:p>
          <a:p>
            <a:r>
              <a:t>Signal: 'To finish, let me summarize.'</a:t>
            </a:r>
          </a:p>
          <a:p>
            <a:r>
              <a:t>Summary: 'First, I have worked in software since junior high school.'</a:t>
            </a:r>
          </a:p>
          <a:p>
            <a:r>
              <a:t>'Second, I have built different kinds of software: a game, a device, a chatbot and a phone app.'</a:t>
            </a:r>
          </a:p>
          <a:p>
            <a:r>
              <a:t>'Third, I plan to join the Apple Developer Academy in 2027, and then work as a software engineer.'</a:t>
            </a:r>
          </a:p>
          <a:p>
            <a:r>
              <a:t>Conclusion: 'In conclusion, software is what I do, and it is what I want to keep doing.'</a:t>
            </a:r>
          </a:p>
          <a:p>
            <a:r>
              <a:t>Return to the start: 'At the beginning, I said you would know who I am and what kind of work I do. I hope that is clear now.'</a:t>
            </a:r>
          </a:p>
          <a:p>
            <a:r>
              <a:t>Closing remarks: 'Thank you for listening. Do you have any questions?'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5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4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408" y="1554480"/>
            <a:ext cx="3749039" cy="37490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1828800"/>
            <a:ext cx="6400800" cy="2651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Amadeus</a:t>
            </a:r>
          </a:p>
          <a:p>
            <a:pPr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Eugene</a:t>
            </a:r>
          </a:p>
          <a:p>
            <a:pPr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Dirgantara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489204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2600" b="0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4068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1700" b="0">
                <a:solidFill>
                  <a:srgbClr val="6F6A62"/>
                </a:solidFill>
                <a:latin typeface="Calibri"/>
              </a:rPr>
              <a:t>Universitas Ciputra, Surabaya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1828800"/>
            <a:ext cx="10911535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25000"/>
              </a:lnSpc>
            </a:pPr>
            <a:r>
              <a:rPr sz="6600" b="1">
                <a:solidFill>
                  <a:srgbClr val="1E1E1E"/>
                </a:solidFill>
                <a:latin typeface="Calibri"/>
              </a:rPr>
              <a:t>Background</a:t>
            </a:r>
          </a:p>
          <a:p>
            <a:pPr>
              <a:lnSpc>
                <a:spcPct val="125000"/>
              </a:lnSpc>
            </a:pPr>
            <a:r>
              <a:rPr sz="6600" b="1">
                <a:solidFill>
                  <a:srgbClr val="1E1E1E"/>
                </a:solidFill>
                <a:latin typeface="Calibri"/>
              </a:rPr>
              <a:t>Projects</a:t>
            </a:r>
          </a:p>
          <a:p>
            <a:pPr>
              <a:lnSpc>
                <a:spcPct val="125000"/>
              </a:lnSpc>
            </a:pPr>
            <a:r>
              <a:rPr sz="6600" b="1">
                <a:solidFill>
                  <a:srgbClr val="1E1E1E"/>
                </a:solidFill>
                <a:latin typeface="Calibri"/>
              </a:rPr>
              <a:t>Plans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ensi_h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32720"/>
            <a:ext cx="5748095" cy="3592559"/>
          </a:xfrm>
          <a:prstGeom prst="rect">
            <a:avLst/>
          </a:prstGeom>
        </p:spPr>
      </p:pic>
      <p:pic>
        <p:nvPicPr>
          <p:cNvPr id="3" name="Picture 2" descr="ph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215" y="1632720"/>
            <a:ext cx="1828939" cy="3592559"/>
          </a:xfrm>
          <a:prstGeom prst="rect">
            <a:avLst/>
          </a:prstGeom>
        </p:spPr>
      </p:pic>
      <p:pic>
        <p:nvPicPr>
          <p:cNvPr id="4" name="Picture 3" descr="logger_insi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7195" y="1632720"/>
            <a:ext cx="2694419" cy="35925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iesto_hand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" y="640080"/>
            <a:ext cx="4183379" cy="5577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0" y="1965960"/>
            <a:ext cx="6065215" cy="3017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55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Freelance</a:t>
            </a:r>
          </a:p>
          <a:p>
            <a:pPr>
              <a:lnSpc>
                <a:spcPct val="155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Festival ticketing site</a:t>
            </a:r>
          </a:p>
          <a:p>
            <a:pPr>
              <a:lnSpc>
                <a:spcPct val="155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Internship at Fiesto Informatika</a:t>
            </a:r>
          </a:p>
          <a:p>
            <a:pPr>
              <a:lnSpc>
                <a:spcPct val="155000"/>
              </a:lnSpc>
            </a:pPr>
            <a:r>
              <a:rPr sz="3600" b="1">
                <a:solidFill>
                  <a:srgbClr val="1E1E1E"/>
                </a:solidFill>
                <a:latin typeface="Calibri"/>
              </a:rPr>
              <a:t>Problem setter at NPLC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_math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35007"/>
            <a:ext cx="5204446" cy="3987985"/>
          </a:xfrm>
          <a:prstGeom prst="rect">
            <a:avLst/>
          </a:prstGeom>
        </p:spPr>
      </p:pic>
      <p:pic>
        <p:nvPicPr>
          <p:cNvPr id="3" name="Picture 2" descr="c_math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566" y="1435007"/>
            <a:ext cx="5387048" cy="39879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ger_set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887041"/>
            <a:ext cx="6778556" cy="5083917"/>
          </a:xfrm>
          <a:prstGeom prst="rect">
            <a:avLst/>
          </a:prstGeom>
        </p:spPr>
      </p:pic>
      <p:pic>
        <p:nvPicPr>
          <p:cNvPr id="3" name="Picture 2" descr="logger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8676" y="887041"/>
            <a:ext cx="3812938" cy="508391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_chatly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708654"/>
            <a:ext cx="7016752" cy="3440690"/>
          </a:xfrm>
          <a:prstGeom prst="rect">
            <a:avLst/>
          </a:prstGeom>
        </p:spPr>
      </p:pic>
      <p:pic>
        <p:nvPicPr>
          <p:cNvPr id="3" name="Picture 2" descr="c_chatly_c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872" y="1708654"/>
            <a:ext cx="3574743" cy="34406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ph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66" y="640080"/>
            <a:ext cx="2839627" cy="5577840"/>
          </a:xfrm>
          <a:prstGeom prst="rect">
            <a:avLst/>
          </a:prstGeom>
        </p:spPr>
      </p:pic>
      <p:pic>
        <p:nvPicPr>
          <p:cNvPr id="3" name="Picture 2" descr="ph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033" y="640080"/>
            <a:ext cx="2839627" cy="5577840"/>
          </a:xfrm>
          <a:prstGeom prst="rect">
            <a:avLst/>
          </a:prstGeom>
        </p:spPr>
      </p:pic>
      <p:pic>
        <p:nvPicPr>
          <p:cNvPr id="4" name="Picture 3" descr="ph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301" y="640080"/>
            <a:ext cx="2839627" cy="5577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011680"/>
            <a:ext cx="10911535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5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Informatics, AI focus</a:t>
            </a:r>
          </a:p>
          <a:p>
            <a:pPr>
              <a:lnSpc>
                <a:spcPct val="135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Apple Developer Academy</a:t>
            </a:r>
          </a:p>
          <a:p>
            <a:pPr>
              <a:lnSpc>
                <a:spcPct val="135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Software engineer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377440"/>
            <a:ext cx="1091153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0000"/>
              </a:lnSpc>
            </a:pPr>
            <a:r>
              <a:rPr sz="7200" b="1">
                <a:solidFill>
                  <a:srgbClr val="1E1E1E"/>
                </a:solidFill>
                <a:latin typeface="Calibri"/>
              </a:rPr>
              <a:t>Thank you.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3931920"/>
            <a:ext cx="1091153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0000"/>
              </a:lnSpc>
            </a:pPr>
            <a:r>
              <a:rPr sz="1800" b="0">
                <a:solidFill>
                  <a:srgbClr val="6F6A62"/>
                </a:solidFill>
                <a:latin typeface="Calibri"/>
              </a:rPr>
              <a:t>amadeuseugenedirgantara@gmail.com</a:t>
            </a:r>
          </a:p>
          <a:p>
            <a:pPr>
              <a:lnSpc>
                <a:spcPct val="130000"/>
              </a:lnSpc>
            </a:pPr>
            <a:r>
              <a:rPr sz="1800" b="0">
                <a:solidFill>
                  <a:srgbClr val="6F6A62"/>
                </a:solidFill>
                <a:latin typeface="Calibri"/>
              </a:rPr>
              <a:t>linkedin.com/in/amadeus-dirgantara-364aa2385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