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START. Jump start: Meet the people. Then Who and Why.</a:t>
            </a:r>
          </a:p>
          <a:p>
            <a:r>
              <a:t>Smile. 'Good morning, everyone. Thank you for being here.'</a:t>
            </a:r>
          </a:p>
          <a:p>
            <a:r>
              <a:t>'My name is Amadeus Eugene Dirgantara. I am a fifth-semester Informatics student at Universitas Ciputra, and my focus is AI.'</a:t>
            </a:r>
          </a:p>
          <a:p>
            <a:r>
              <a:t>'I am here to introduce myself.'</a:t>
            </a:r>
          </a:p>
          <a:p>
            <a:r>
              <a:t>'By the end, you will know who I am and what kind of work I do.'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START. What and How, then the first signpost.</a:t>
            </a:r>
          </a:p>
          <a:p>
            <a:r>
              <a:t>'I will cover three points: my background, some things I have built, and my plans.'</a:t>
            </a:r>
          </a:p>
          <a:p>
            <a:r>
              <a:t>'This will take about six minutes. Please keep your questions until the end.'</a:t>
            </a:r>
          </a:p>
          <a:p>
            <a:r>
              <a:t>'Let me start with my first point, my background.'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1, definition.</a:t>
            </a:r>
          </a:p>
          <a:p>
            <a:r>
              <a:t>'I work in software. That means I build programs that people use, such as websites, phone apps and small devices.'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1, examples and facts. One line at a time, top to bottom. The photo is the last day of the internship.</a:t>
            </a:r>
          </a:p>
          <a:p>
            <a:r>
              <a:t>'I started in junior high school. From 2019 to 2023 I did freelance projects online, mostly apps and websites, for clients in other countries.'</a:t>
            </a:r>
          </a:p>
          <a:p>
            <a:r>
              <a:t>'In 2024 I built the ticketing website for my high school's arts festival. It showed which seats were free and recorded the orders. It was used to sell tickets during the event.'</a:t>
            </a:r>
          </a:p>
          <a:p>
            <a:r>
              <a:t>'In April 2024 I did an internship at Fiesto Informatika in Surabaya. For four weeks I worked with the team on client websites.'</a:t>
            </a:r>
          </a:p>
          <a:p>
            <a:r>
              <a:t>'At university, I wrote and tested problems for NPLC, a programming competition, in 2024 and 2025.'</a:t>
            </a:r>
          </a:p>
          <a:p>
            <a:r>
              <a:t>Signpost: 'Moving on to my second point: some things I have built.'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2, definition, then example 1.</a:t>
            </a:r>
          </a:p>
          <a:p>
            <a:r>
              <a:t>'I work on different kinds of software. I will show four examples.'</a:t>
            </a:r>
          </a:p>
          <a:p>
            <a:r>
              <a:t>'The first is MathScape, a game I made in my first semester. The player writes a math equation, and its graph becomes the ground to walk on. It has ten levels.'</a:t>
            </a:r>
          </a:p>
          <a:p>
            <a:r>
              <a:t>'You can see two of them on the screen.' Point at the blue line in each picture.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2, example 2.</a:t>
            </a:r>
          </a:p>
          <a:p>
            <a:r>
              <a:t>'The second is a weighing data logger, a freelance job from this year. The client weighs goods outdoors with an industrial scale. The scale's own logger saves to a memory card, so someone has to carry the card to a computer.'</a:t>
            </a:r>
          </a:p>
          <a:p>
            <a:r>
              <a:t>'I built a small device that sends each weight to a phone, and an app that saves it to a file. I tested it on the real scale, and the client uses it now.'</a:t>
            </a:r>
          </a:p>
          <a:p>
            <a:r>
              <a:t>'On the left, you can see the scale, the device and the phone. On the right is the inside of the device.' Point as you say each one.</a:t>
            </a:r>
          </a:p>
          <a:p>
            <a:r>
              <a:t>Optional (W3, the prop): if you still have a unit, hold it up here. Just show it. No reveal.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2, example 3.</a:t>
            </a:r>
          </a:p>
          <a:p>
            <a:r>
              <a:t>'The third is Chatly, a class project from this year. We were a team of eight, and I was one of two developers. It is a chatbot inside WhatsApp. A business uploads what it sells, and the bot answers its customers.'</a:t>
            </a:r>
          </a:p>
          <a:p>
            <a:r>
              <a:t>'On the left is what the business owner sees. On the right is a real chat with a customer.'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2, example 4, then how you work.</a:t>
            </a:r>
          </a:p>
          <a:p>
            <a:r>
              <a:t>'The fourth is Bengkelin, also a class project, in a team of four. I built the iPhone app. A driver whose car has broken down sends a request, nearby workshops offer a price, and the driver chooses one.'</a:t>
            </a:r>
          </a:p>
          <a:p>
            <a:r>
              <a:t>'On the left, the driver sends a request. On the right, the workshop is on the way.'</a:t>
            </a:r>
          </a:p>
          <a:p>
            <a:r>
              <a:t>'Each of these needed something I had not used before, so I learned it. I plan the structure first, and then I work step by step.'</a:t>
            </a:r>
          </a:p>
          <a:p>
            <a:r>
              <a:t>Signpost: 'That brings me to the last point of my presentation: my plans.'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3: definition, fact, example. The one question you answer yourself is the lecturer's Question and Answer technique (W2), said in a normal voice.</a:t>
            </a:r>
          </a:p>
          <a:p>
            <a:r>
              <a:t>'My goal is to work as a software engineer. What does that mean? It means building software as my job, as part of a team.'</a:t>
            </a:r>
          </a:p>
          <a:p>
            <a:r>
              <a:t>'Right now I am still studying, and my focus is AI.'</a:t>
            </a:r>
          </a:p>
          <a:p>
            <a:r>
              <a:t>'My next step is the Apple Developer Academy. I will join it in 2027.'</a:t>
            </a:r>
          </a:p>
          <a:p>
            <a:r>
              <a:t>'It is an internship program by Apple that trains app developers.'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FINISH (W1): signal, summary, conclusion, closing remarks. The bang (W3) is the calm kind: you return to what you promised at the start.</a:t>
            </a:r>
          </a:p>
          <a:p>
            <a:r>
              <a:t>Signal: 'To finish, let me summarize.'</a:t>
            </a:r>
          </a:p>
          <a:p>
            <a:r>
              <a:t>Summary: 'First, I have worked in software since junior high school.'</a:t>
            </a:r>
          </a:p>
          <a:p>
            <a:r>
              <a:t>'Second, I have built different kinds of software: a game, a device, a chatbot and a phone app.'</a:t>
            </a:r>
          </a:p>
          <a:p>
            <a:r>
              <a:t>'Third, I plan to join the Apple Developer Academy in 2027, and then work as a software engineer.'</a:t>
            </a:r>
          </a:p>
          <a:p>
            <a:r>
              <a:t>Conclusion: 'In conclusion, software is what I do, and it is what I want to keep doing.'</a:t>
            </a:r>
          </a:p>
          <a:p>
            <a:r>
              <a:t>Return to the start: 'At the beginning, I said you would know who I am and what kind of work I do. I hope that is clear now.'</a:t>
            </a:r>
          </a:p>
          <a:p>
            <a:r>
              <a:t>Closing remarks: 'Thank you for listening. Do you have any questions?'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223760" y="0"/>
            <a:ext cx="4967935" cy="685800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pro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408" y="1554480"/>
            <a:ext cx="3749039" cy="37490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548640"/>
            <a:ext cx="6400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E8590C"/>
                </a:solidFill>
                <a:latin typeface="Calibri"/>
              </a:rPr>
              <a:t>SELF-INTRODUCTION  ·  OCTOBER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583680" cy="2560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6200" b="1">
                <a:solidFill>
                  <a:srgbClr val="1E1E1E"/>
                </a:solidFill>
                <a:latin typeface="Calibri"/>
              </a:rPr>
              <a:t>Amadeus</a:t>
            </a:r>
          </a:p>
          <a:p>
            <a:pPr algn="l">
              <a:lnSpc>
                <a:spcPct val="92000"/>
              </a:lnSpc>
            </a:pPr>
            <a:r>
              <a:rPr sz="6200" b="1">
                <a:solidFill>
                  <a:srgbClr val="1E1E1E"/>
                </a:solidFill>
                <a:latin typeface="Calibri"/>
              </a:rPr>
              <a:t>Eugene</a:t>
            </a:r>
          </a:p>
          <a:p>
            <a:pPr algn="l">
              <a:lnSpc>
                <a:spcPct val="92000"/>
              </a:lnSpc>
            </a:pPr>
            <a:r>
              <a:rPr sz="6200" b="1">
                <a:solidFill>
                  <a:srgbClr val="1E1E1E"/>
                </a:solidFill>
                <a:latin typeface="Calibri"/>
              </a:rPr>
              <a:t>Dirgantara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4800600"/>
            <a:ext cx="1371600" cy="73152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5074920"/>
            <a:ext cx="6400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0">
                <a:solidFill>
                  <a:srgbClr val="1E1E1E"/>
                </a:solidFill>
                <a:latin typeface="Calibri"/>
              </a:rPr>
              <a:t>Informatics student, AI focus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623560"/>
            <a:ext cx="6400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6F6A62"/>
                </a:solidFill>
                <a:latin typeface="Calibri"/>
              </a:rPr>
              <a:t>Universitas Ciputra, Surabaya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SELF-INTRODUCTION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02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234440"/>
            <a:ext cx="2194560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7200" b="1">
                <a:solidFill>
                  <a:srgbClr val="E8590C"/>
                </a:solidFill>
                <a:latin typeface="Calibr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6080" y="1234440"/>
            <a:ext cx="8686800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1E1E1E"/>
                </a:solidFill>
                <a:latin typeface="Calibri"/>
              </a:rPr>
              <a:t>Background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715768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2926080"/>
            <a:ext cx="2194560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7200" b="1">
                <a:solidFill>
                  <a:srgbClr val="E8590C"/>
                </a:solidFill>
                <a:latin typeface="Calibri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926080"/>
            <a:ext cx="8686800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1E1E1E"/>
                </a:solidFill>
                <a:latin typeface="Calibri"/>
              </a:rPr>
              <a:t>Projects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4407408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4617720"/>
            <a:ext cx="2194560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7200" b="1">
                <a:solidFill>
                  <a:srgbClr val="E8590C"/>
                </a:solidFill>
                <a:latin typeface="Calibri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6080" y="4617720"/>
            <a:ext cx="8686800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1E1E1E"/>
                </a:solidFill>
                <a:latin typeface="Calibri"/>
              </a:rPr>
              <a:t>Plans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BACKGROUND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03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2296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E1E1E"/>
                </a:solidFill>
                <a:latin typeface="Calibri"/>
              </a:rPr>
              <a:t>Software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103120"/>
            <a:ext cx="3538728" cy="356616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pensi_ho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2906077"/>
            <a:ext cx="3136391" cy="19602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" y="5806440"/>
            <a:ext cx="353872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E8590C"/>
                </a:solidFill>
                <a:latin typeface="Calibri"/>
              </a:rPr>
              <a:t>WEB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25112" y="2103120"/>
            <a:ext cx="3538728" cy="356616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_ph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2677" y="2304287"/>
            <a:ext cx="1383596" cy="31638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25112" y="5806440"/>
            <a:ext cx="353872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E8590C"/>
                </a:solidFill>
                <a:latin typeface="Calibri"/>
              </a:rPr>
              <a:t>MOBILE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1583" y="2103120"/>
            <a:ext cx="3538728" cy="356616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cut_kind_devic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752" y="2318003"/>
            <a:ext cx="3136392" cy="313639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101583" y="5806440"/>
            <a:ext cx="353872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E8590C"/>
                </a:solidFill>
                <a:latin typeface="Calibri"/>
              </a:rPr>
              <a:t>DEVICES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BACKGROUND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04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cut_fies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97280"/>
            <a:ext cx="3749039" cy="51206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54880" y="1097280"/>
            <a:ext cx="73152" cy="1051560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74920" y="1078992"/>
            <a:ext cx="65836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E1E1E"/>
                </a:solidFill>
                <a:latin typeface="Calibri"/>
              </a:rPr>
              <a:t>2019 – 2023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74920" y="1664207"/>
            <a:ext cx="6583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solidFill>
                  <a:srgbClr val="6F6A62"/>
                </a:solidFill>
                <a:latin typeface="Calibri"/>
              </a:rPr>
              <a:t>Freelance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54880" y="2395728"/>
            <a:ext cx="73152" cy="1051560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74920" y="2377440"/>
            <a:ext cx="65836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E1E1E"/>
                </a:solidFill>
                <a:latin typeface="Calibri"/>
              </a:rPr>
              <a:t>2024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74920" y="2962656"/>
            <a:ext cx="6583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solidFill>
                  <a:srgbClr val="6F6A62"/>
                </a:solidFill>
                <a:latin typeface="Calibri"/>
              </a:rPr>
              <a:t>Festival ticketing site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54880" y="3694176"/>
            <a:ext cx="73152" cy="1051560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74920" y="3675888"/>
            <a:ext cx="65836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E1E1E"/>
                </a:solidFill>
                <a:latin typeface="Calibri"/>
              </a:rPr>
              <a:t>April 2024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4261104"/>
            <a:ext cx="6583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solidFill>
                  <a:srgbClr val="6F6A62"/>
                </a:solidFill>
                <a:latin typeface="Calibri"/>
              </a:rPr>
              <a:t>Internship · Fiesto Informatika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54880" y="4992624"/>
            <a:ext cx="73152" cy="1051560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74920" y="4974336"/>
            <a:ext cx="65836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E1E1E"/>
                </a:solidFill>
                <a:latin typeface="Calibri"/>
              </a:rPr>
              <a:t>2024 – 2025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4920" y="5559552"/>
            <a:ext cx="6583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solidFill>
                  <a:srgbClr val="6F6A62"/>
                </a:solidFill>
                <a:latin typeface="Calibri"/>
              </a:rPr>
              <a:t>Problem setter · NPLC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PROJECTS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05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2296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E1E1E"/>
                </a:solidFill>
                <a:latin typeface="Calibri"/>
              </a:rPr>
              <a:t>MathScape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55648"/>
            <a:ext cx="10972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F6A62"/>
                </a:solidFill>
                <a:latin typeface="Calibri"/>
              </a:rPr>
              <a:t>2025  ·  game  ·  course project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5431536" cy="347472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_math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29" y="2532887"/>
            <a:ext cx="4009557" cy="307238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208776" y="2331720"/>
            <a:ext cx="5434279" cy="347472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_math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0797" y="2532887"/>
            <a:ext cx="4150236" cy="30723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5925312"/>
            <a:ext cx="543153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E8590C"/>
                </a:solidFill>
                <a:latin typeface="Calibri"/>
              </a:rPr>
              <a:t>A STRAIGHT LINE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08776" y="5925312"/>
            <a:ext cx="543427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E8590C"/>
                </a:solidFill>
                <a:latin typeface="Calibri"/>
              </a:rPr>
              <a:t>A COSINE CURVE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PROJECTS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06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2296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E1E1E"/>
                </a:solidFill>
                <a:latin typeface="Calibri"/>
              </a:rPr>
              <a:t>Weighing data logger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55648"/>
            <a:ext cx="10972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F6A62"/>
                </a:solidFill>
                <a:latin typeface="Calibri"/>
              </a:rPr>
              <a:t>2026  ·  device + Android app  ·  freelance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6803136" cy="347472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ut_logger_setu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2532888"/>
            <a:ext cx="6400799" cy="307238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580376" y="2331720"/>
            <a:ext cx="4062679" cy="347472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ut_logger_in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544" y="2604942"/>
            <a:ext cx="3660343" cy="292827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5925312"/>
            <a:ext cx="680313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E8590C"/>
                </a:solidFill>
                <a:latin typeface="Calibri"/>
              </a:rPr>
              <a:t>SCALE  →  DEVICE  →  PHONE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0376" y="5925312"/>
            <a:ext cx="406267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E8590C"/>
                </a:solidFill>
                <a:latin typeface="Calibri"/>
              </a:rPr>
              <a:t>INSIDE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PROJECTS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07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2296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E1E1E"/>
                </a:solidFill>
                <a:latin typeface="Calibri"/>
              </a:rPr>
              <a:t>Chatly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55648"/>
            <a:ext cx="10972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F6A62"/>
                </a:solidFill>
                <a:latin typeface="Calibri"/>
              </a:rPr>
              <a:t>2026  ·  WhatsApp chatbot  ·  team of 8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7589520" cy="347472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_chatly_sta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575" y="2532887"/>
            <a:ext cx="6265648" cy="307238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366760" y="2331720"/>
            <a:ext cx="3276295" cy="347472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_chatly_cha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7928" y="2685987"/>
            <a:ext cx="2873959" cy="276618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5925312"/>
            <a:ext cx="75895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E8590C"/>
                </a:solidFill>
                <a:latin typeface="Calibri"/>
              </a:rPr>
              <a:t>OWNER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6760" y="5925312"/>
            <a:ext cx="327629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E8590C"/>
                </a:solidFill>
                <a:latin typeface="Calibri"/>
              </a:rPr>
              <a:t>CUSTOMER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PROJECTS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08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2296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E1E1E"/>
                </a:solidFill>
                <a:latin typeface="Calibri"/>
              </a:rPr>
              <a:t>Bengkelin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55648"/>
            <a:ext cx="10972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F6A62"/>
                </a:solidFill>
                <a:latin typeface="Calibri"/>
              </a:rPr>
              <a:t>2026  ·  iPhone app  ·  team of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5431536" cy="347472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_beng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2689067"/>
            <a:ext cx="5029200" cy="276002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208776" y="2331720"/>
            <a:ext cx="5434279" cy="347472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_beng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944" y="2681655"/>
            <a:ext cx="5031943" cy="277484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5925312"/>
            <a:ext cx="543153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E8590C"/>
                </a:solidFill>
                <a:latin typeface="Calibri"/>
              </a:rPr>
              <a:t>REQUEST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08776" y="5925312"/>
            <a:ext cx="543427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E8590C"/>
                </a:solidFill>
                <a:latin typeface="Calibri"/>
              </a:rPr>
              <a:t>ON THE WAY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PLANS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09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2296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E1E1E"/>
                </a:solidFill>
                <a:latin typeface="Calibri"/>
              </a:rPr>
              <a:t>Plans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377440"/>
            <a:ext cx="3538728" cy="320040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743200"/>
            <a:ext cx="2834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E8590C"/>
                </a:solidFill>
                <a:latin typeface="Calibri"/>
              </a:rPr>
              <a:t>NOW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3429000"/>
            <a:ext cx="822960" cy="4572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749039"/>
            <a:ext cx="283464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1E1E"/>
                </a:solidFill>
                <a:latin typeface="Calibri"/>
              </a:rPr>
              <a:t>Informatics, AI focus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25112" y="2377440"/>
            <a:ext cx="3538728" cy="320040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90872" y="2743200"/>
            <a:ext cx="2834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E8590C"/>
                </a:solidFill>
                <a:latin typeface="Calibri"/>
              </a:rPr>
              <a:t>NEXT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90872" y="3429000"/>
            <a:ext cx="822960" cy="4572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90872" y="3749039"/>
            <a:ext cx="283464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1E1E"/>
                </a:solidFill>
                <a:latin typeface="Calibri"/>
              </a:rPr>
              <a:t>Apple Developer Academy, 2027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1583" y="2377440"/>
            <a:ext cx="3538728" cy="320040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67344" y="2743200"/>
            <a:ext cx="2834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E8590C"/>
                </a:solidFill>
                <a:latin typeface="Calibri"/>
              </a:rPr>
              <a:t>GOAL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467344" y="3429000"/>
            <a:ext cx="822960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67344" y="3749039"/>
            <a:ext cx="283464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FFFFFF"/>
                </a:solidFill>
                <a:latin typeface="Calibri"/>
              </a:rPr>
              <a:t>Software engineer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10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371600"/>
            <a:ext cx="3538728" cy="17373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0" b="1">
                <a:solidFill>
                  <a:srgbClr val="1E1E1E"/>
                </a:solidFill>
                <a:latin typeface="Calibri"/>
              </a:rPr>
              <a:t>2019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3246120"/>
            <a:ext cx="822960" cy="4572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474720"/>
            <a:ext cx="353872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0">
                <a:solidFill>
                  <a:srgbClr val="6F6A62"/>
                </a:solidFill>
                <a:latin typeface="Calibri"/>
              </a:rPr>
              <a:t>first projects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25112" y="1371600"/>
            <a:ext cx="3538728" cy="17373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0" b="1">
                <a:solidFill>
                  <a:srgbClr val="E8590C"/>
                </a:solidFill>
                <a:latin typeface="Calibri"/>
              </a:rPr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25112" y="3246120"/>
            <a:ext cx="822960" cy="4572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25112" y="3474720"/>
            <a:ext cx="353872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0">
                <a:solidFill>
                  <a:srgbClr val="6F6A62"/>
                </a:solidFill>
                <a:latin typeface="Calibri"/>
              </a:rPr>
              <a:t>kinds of software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01583" y="1371600"/>
            <a:ext cx="3538728" cy="17373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0" b="1">
                <a:solidFill>
                  <a:srgbClr val="1E1E1E"/>
                </a:solidFill>
                <a:latin typeface="Calibri"/>
              </a:rPr>
              <a:t>2027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1583" y="3246120"/>
            <a:ext cx="822960" cy="4572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01583" y="3474720"/>
            <a:ext cx="3538728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0">
                <a:solidFill>
                  <a:srgbClr val="6F6A62"/>
                </a:solidFill>
                <a:latin typeface="Calibri"/>
              </a:rPr>
              <a:t>Apple Developer Academy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5029200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5349240"/>
            <a:ext cx="54864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0" b="1">
                <a:solidFill>
                  <a:srgbClr val="1E1E1E"/>
                </a:solidFill>
                <a:latin typeface="Calibri"/>
              </a:rPr>
              <a:t>Thank you.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53912" y="5440680"/>
            <a:ext cx="54864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400" b="0">
                <a:solidFill>
                  <a:srgbClr val="6F6A62"/>
                </a:solidFill>
                <a:latin typeface="Calibri"/>
              </a:rPr>
              <a:t>amadeuseugenedirgantara@gmail.com</a:t>
            </a:r>
          </a:p>
          <a:p>
            <a:pPr algn="r">
              <a:lnSpc>
                <a:spcPct val="120000"/>
              </a:lnSpc>
            </a:pPr>
            <a:r>
              <a:rPr sz="1400" b="0">
                <a:solidFill>
                  <a:srgbClr val="6F6A62"/>
                </a:solidFill>
                <a:latin typeface="Calibri"/>
              </a:rPr>
              <a:t>linkedin.com/in/amadeus-dirgantara-364aa2385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