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START. Jump start: Meet the people. Then Who and Why.</a:t>
            </a:r>
          </a:p>
          <a:p>
            <a:r>
              <a:t>Smile. 'Good morning, everyone. Thank you for being here.'</a:t>
            </a:r>
          </a:p>
          <a:p>
            <a:r>
              <a:t>'My name is Amadeus Eugene Dirgantara. I am a fifth-semester Informatics student at Universitas Ciputra, and my focus is AI.'</a:t>
            </a:r>
          </a:p>
          <a:p>
            <a:r>
              <a:t>'I am here to introduce myself.'</a:t>
            </a:r>
          </a:p>
          <a:p>
            <a:r>
              <a:t>'By the end, you will know who I am and what kind of work I do.'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START. What and How, then the first signpost.</a:t>
            </a:r>
          </a:p>
          <a:p>
            <a:r>
              <a:t>'I will cover three points: my background, some things I have built, and my plans.'</a:t>
            </a:r>
          </a:p>
          <a:p>
            <a:r>
              <a:t>'This will take about six minutes. Please keep your questions until the end.'</a:t>
            </a:r>
          </a:p>
          <a:p>
            <a:r>
              <a:t>'Let me start with my first point, my background.'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1, definition.</a:t>
            </a:r>
          </a:p>
          <a:p>
            <a:r>
              <a:t>'I work in software. That means I build programs that people use, such as websites, phone apps and small devices.'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1, examples and facts. One line at a time, top to bottom. The photo is the last day of the internship.</a:t>
            </a:r>
          </a:p>
          <a:p>
            <a:r>
              <a:t>'I started in junior high school. From 2019 to 2023 I did freelance projects online, mostly apps and websites, for clients in other countries.'</a:t>
            </a:r>
          </a:p>
          <a:p>
            <a:r>
              <a:t>'In 2024 I built the ticketing website for my high school's arts festival. It showed which seats were free and recorded the orders. It was used to sell tickets during the event.'</a:t>
            </a:r>
          </a:p>
          <a:p>
            <a:r>
              <a:t>'In April 2024 I did an internship at Fiesto Informatika in Surabaya. For four weeks I worked with the team on client websites.'</a:t>
            </a:r>
          </a:p>
          <a:p>
            <a:r>
              <a:t>'At university, I wrote and tested problems for NPLC, a programming competition, in 2024 and 2025.'</a:t>
            </a:r>
          </a:p>
          <a:p>
            <a:r>
              <a:t>Signpost: 'Moving on to my second point: some things I have built.'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definition, then example 1.</a:t>
            </a:r>
          </a:p>
          <a:p>
            <a:r>
              <a:t>'I work on different kinds of software. I will show four examples.'</a:t>
            </a:r>
          </a:p>
          <a:p>
            <a:r>
              <a:t>'The first is MathScape, a game I made in my first semester. The player writes a math equation, and its graph becomes the ground to walk on. It has ten levels.'</a:t>
            </a:r>
          </a:p>
          <a:p>
            <a:r>
              <a:t>'You can see two of them on the screen.' Point at the blue line in each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example 2.</a:t>
            </a:r>
          </a:p>
          <a:p>
            <a:r>
              <a:t>'The second is a weighing data logger, a freelance job from this year. The client weighs goods outdoors with an industrial scale. The scale's own logger saves to a memory card, so someone has to carry the card to a computer.'</a:t>
            </a:r>
          </a:p>
          <a:p>
            <a:r>
              <a:t>'I built a small device that sends each weight to a phone, and an app that saves it to a file. I tested it on the real scale, and the client uses it now.'</a:t>
            </a:r>
          </a:p>
          <a:p>
            <a:r>
              <a:t>'On the left, you can see the scale, the device and the phone. On the right is the inside of the device.' Point as you say each one.</a:t>
            </a:r>
          </a:p>
          <a:p>
            <a:r>
              <a:t>Optional (W3, the prop): if you still have a unit, hold it up here. Just show it. No reveal.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example 3.</a:t>
            </a:r>
          </a:p>
          <a:p>
            <a:r>
              <a:t>'The third is Chatly, a class project from this year. We were a team of eight, and I was one of two developers. It is a chatbot inside WhatsApp. A business uploads what it sells, and the bot answers its customers.'</a:t>
            </a:r>
          </a:p>
          <a:p>
            <a:r>
              <a:t>'On the left is what the business owner sees. On the right is a real chat with a customer.'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2, example 4, then how you work.</a:t>
            </a:r>
          </a:p>
          <a:p>
            <a:r>
              <a:t>'The fourth is Bengkelin, also a class project, in a team of four. I built the iPhone app. A driver whose car has broken down sends a request, nearby workshops offer a price, and the driver chooses one.'</a:t>
            </a:r>
          </a:p>
          <a:p>
            <a:r>
              <a:t>'On the left, the driver sends a request. On the right, the workshop is on the way.'</a:t>
            </a:r>
          </a:p>
          <a:p>
            <a:r>
              <a:t>'Each of these needed something I had not used before, so I learned it. I plan the structure first, and then I work step by step.'</a:t>
            </a:r>
          </a:p>
          <a:p>
            <a:r>
              <a:t>Signpost: 'That brings me to the last point of my presentation: my plans.'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3: definition, fact, example. The one question you answer yourself is the lecturer's Question and Answer technique (W2), said in a normal voice.</a:t>
            </a:r>
          </a:p>
          <a:p>
            <a:r>
              <a:t>'My goal is to work as a software engineer. What does that mean? It means building software as my job, as part of a team.'</a:t>
            </a:r>
          </a:p>
          <a:p>
            <a:r>
              <a:t>'Right now I am still studying, and my focus is AI.'</a:t>
            </a:r>
          </a:p>
          <a:p>
            <a:r>
              <a:t>'My next step is the Apple Developer Academy. I will join it in 2027.'</a:t>
            </a:r>
          </a:p>
          <a:p>
            <a:r>
              <a:t>'It is an internship program by Apple that trains app developers.'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FINISH (W1): signal, summary, conclusion, closing remarks. The bang (W3) is the calm kind: you return to what you promised at the start.</a:t>
            </a:r>
          </a:p>
          <a:p>
            <a:r>
              <a:t>Signal: 'To finish, let me summarize.'</a:t>
            </a:r>
          </a:p>
          <a:p>
            <a:r>
              <a:t>Summary: 'First, I have worked in software since junior high school.'</a:t>
            </a:r>
          </a:p>
          <a:p>
            <a:r>
              <a:t>'Second, I have built different kinds of software: a game, a device, a chatbot and a phone app.'</a:t>
            </a:r>
          </a:p>
          <a:p>
            <a:r>
              <a:t>'Third, I plan to join the Apple Developer Academy in 2027, and then work as a software engineer.'</a:t>
            </a:r>
          </a:p>
          <a:p>
            <a:r>
              <a:t>Conclusion: 'In conclusion, software is what I do, and it is what I want to keep doing.'</a:t>
            </a:r>
          </a:p>
          <a:p>
            <a:r>
              <a:t>Return to the start: 'At the beginning, I said you would know who I am and what kind of work I do. I hope that is clear now.'</a:t>
            </a:r>
          </a:p>
          <a:p>
            <a:r>
              <a:t>Closing remarks: 'Thank you for listening. Do you have any questions?'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223760" y="0"/>
            <a:ext cx="4967935" cy="685800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408" y="1554480"/>
            <a:ext cx="3749039" cy="37490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48640"/>
            <a:ext cx="64008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E8590C"/>
                </a:solidFill>
                <a:latin typeface="Calibri"/>
              </a:rPr>
              <a:t>SELF-INTRODUCTION  ·  OCTOBER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583680" cy="2560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6200" b="1">
                <a:solidFill>
                  <a:srgbClr val="1E1E1E"/>
                </a:solidFill>
                <a:latin typeface="Calibri"/>
              </a:rPr>
              <a:t>Amadeus</a:t>
            </a:r>
          </a:p>
          <a:p>
            <a:pPr algn="l">
              <a:lnSpc>
                <a:spcPct val="92000"/>
              </a:lnSpc>
            </a:pPr>
            <a:r>
              <a:rPr sz="6200" b="1">
                <a:solidFill>
                  <a:srgbClr val="1E1E1E"/>
                </a:solidFill>
                <a:latin typeface="Calibri"/>
              </a:rPr>
              <a:t>Eugene</a:t>
            </a:r>
          </a:p>
          <a:p>
            <a:pPr algn="l">
              <a:lnSpc>
                <a:spcPct val="92000"/>
              </a:lnSpc>
            </a:pPr>
            <a:r>
              <a:rPr sz="6200" b="1">
                <a:solidFill>
                  <a:srgbClr val="1E1E1E"/>
                </a:solidFill>
                <a:latin typeface="Calibri"/>
              </a:rPr>
              <a:t>Dirgantara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4800600"/>
            <a:ext cx="1371600" cy="73152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5074920"/>
            <a:ext cx="64008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0">
                <a:solidFill>
                  <a:srgbClr val="1E1E1E"/>
                </a:solidFill>
                <a:latin typeface="Calibri"/>
              </a:rPr>
              <a:t>Informatics student, AI focus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623560"/>
            <a:ext cx="6400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0">
                <a:solidFill>
                  <a:srgbClr val="6F6A62"/>
                </a:solidFill>
                <a:latin typeface="Calibri"/>
              </a:rPr>
              <a:t>Universitas Ciputra, Surabaya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THREE POINTS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02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234440"/>
            <a:ext cx="219456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E8590C"/>
                </a:solidFill>
                <a:latin typeface="Calibr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1234440"/>
            <a:ext cx="868680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1E1E1E"/>
                </a:solidFill>
                <a:latin typeface="Calibri"/>
              </a:rPr>
              <a:t>My background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715768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2926080"/>
            <a:ext cx="219456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E8590C"/>
                </a:solidFill>
                <a:latin typeface="Calibri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926080"/>
            <a:ext cx="868680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1E1E1E"/>
                </a:solidFill>
                <a:latin typeface="Calibri"/>
              </a:rPr>
              <a:t>Things I have built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4407408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4617720"/>
            <a:ext cx="219456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7200" b="1">
                <a:solidFill>
                  <a:srgbClr val="E8590C"/>
                </a:solidFill>
                <a:latin typeface="Calibri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80" y="4617720"/>
            <a:ext cx="8686800" cy="12801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1E1E1E"/>
                </a:solidFill>
                <a:latin typeface="Calibri"/>
              </a:rPr>
              <a:t>My plans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MY BACKGROUND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03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737360"/>
            <a:ext cx="7315200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8800" b="1">
                <a:solidFill>
                  <a:srgbClr val="1E1E1E"/>
                </a:solidFill>
                <a:latin typeface="Calibri"/>
              </a:rPr>
              <a:t>I work in</a:t>
            </a:r>
          </a:p>
          <a:p>
            <a:pPr algn="l">
              <a:lnSpc>
                <a:spcPct val="92000"/>
              </a:lnSpc>
            </a:pPr>
            <a:r>
              <a:rPr sz="8800" b="1">
                <a:solidFill>
                  <a:srgbClr val="1E1E1E"/>
                </a:solidFill>
                <a:latin typeface="Calibri"/>
              </a:rPr>
              <a:t>software.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572000"/>
            <a:ext cx="73152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>
                <a:solidFill>
                  <a:srgbClr val="E8590C"/>
                </a:solidFill>
                <a:latin typeface="Calibri"/>
              </a:rPr>
              <a:t>Websites, phone apps and small devices.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25780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6F6A62"/>
                </a:solidFill>
                <a:latin typeface="Calibri"/>
              </a:rPr>
              <a:t>Informatics, AI focus  ·  Universitas Ciputra  ·  5th semester</a:t>
            </a:r>
          </a:p>
        </p:txBody>
      </p:sp>
      <p:sp>
        <p:nvSpPr>
          <p:cNvPr id="9" name="Rectangle 8"/>
          <p:cNvSpPr/>
          <p:nvPr/>
        </p:nvSpPr>
        <p:spPr>
          <a:xfrm>
            <a:off x="8165592" y="1371600"/>
            <a:ext cx="3474720" cy="475488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profi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1352" y="237744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MY BACKGROUND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04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ut_fies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97280"/>
            <a:ext cx="3749039" cy="51206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754880" y="1097280"/>
            <a:ext cx="73152" cy="105156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74920" y="1078992"/>
            <a:ext cx="65836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E1E1E"/>
                </a:solidFill>
                <a:latin typeface="Calibri"/>
              </a:rPr>
              <a:t>2019 to 2023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4920" y="1700784"/>
            <a:ext cx="6583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F6A62"/>
                </a:solidFill>
                <a:latin typeface="Calibri"/>
              </a:rPr>
              <a:t>freelance projects online, mostly apps and websites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54880" y="2395728"/>
            <a:ext cx="73152" cy="105156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74920" y="2377440"/>
            <a:ext cx="65836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E1E1E"/>
                </a:solidFill>
                <a:latin typeface="Calibri"/>
              </a:rPr>
              <a:t>2024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4920" y="2999232"/>
            <a:ext cx="6583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F6A62"/>
                </a:solidFill>
                <a:latin typeface="Calibri"/>
              </a:rPr>
              <a:t>ticketing website for my high school's arts festival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54880" y="3694176"/>
            <a:ext cx="73152" cy="105156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074920" y="3675888"/>
            <a:ext cx="65836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E1E1E"/>
                </a:solidFill>
                <a:latin typeface="Calibri"/>
              </a:rPr>
              <a:t>April 2024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4297680"/>
            <a:ext cx="6583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F6A62"/>
                </a:solidFill>
                <a:latin typeface="Calibri"/>
              </a:rPr>
              <a:t>internship at Fiesto Informatika, Surabaya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54880" y="4992624"/>
            <a:ext cx="73152" cy="1051560"/>
          </a:xfrm>
          <a:prstGeom prst="rect">
            <a:avLst/>
          </a:prstGeom>
          <a:solidFill>
            <a:srgbClr val="E859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74920" y="4974336"/>
            <a:ext cx="65836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E1E1E"/>
                </a:solidFill>
                <a:latin typeface="Calibri"/>
              </a:rPr>
              <a:t>2024 to 2025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74920" y="5596128"/>
            <a:ext cx="65836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F6A62"/>
                </a:solidFill>
                <a:latin typeface="Calibri"/>
              </a:rPr>
              <a:t>wrote problems for NPLC, a programming competition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THINGS I HAVE BUILT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05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2296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MathScape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972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F6A62"/>
                </a:solidFill>
                <a:latin typeface="Calibri"/>
              </a:rPr>
              <a:t>2025  ·  game  ·  first-semester course project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77440"/>
            <a:ext cx="5431536" cy="39319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_math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1298" y="2578608"/>
            <a:ext cx="4606218" cy="352958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208776" y="2377440"/>
            <a:ext cx="5434279" cy="39319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_math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1999" y="2578608"/>
            <a:ext cx="4767831" cy="35295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THINGS I HAVE BUILT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06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2296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Weighing data logger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972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F6A62"/>
                </a:solidFill>
                <a:latin typeface="Calibri"/>
              </a:rPr>
              <a:t>2026  ·  device and Android app  ·  freelance job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77440"/>
            <a:ext cx="6803136" cy="39319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ut_logger_set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7" y="2579179"/>
            <a:ext cx="6400800" cy="352844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80376" y="2377440"/>
            <a:ext cx="4062679" cy="39319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ut_logger_in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1544" y="2662692"/>
            <a:ext cx="3660343" cy="33614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THINGS I HAVE BUILT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07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2296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Chatly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972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F6A62"/>
                </a:solidFill>
                <a:latin typeface="Calibri"/>
              </a:rPr>
              <a:t>2026  ·  WhatsApp chatbot  ·  class project, team of 8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77440"/>
            <a:ext cx="7589520" cy="39319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_chatly_sta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581268"/>
            <a:ext cx="7187184" cy="352426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366760" y="2377440"/>
            <a:ext cx="3276295" cy="39319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_chatly_ch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7928" y="2960307"/>
            <a:ext cx="2873959" cy="276618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THINGS I HAVE BUILT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08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2296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Bengkelin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55648"/>
            <a:ext cx="109728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6F6A62"/>
                </a:solidFill>
                <a:latin typeface="Calibri"/>
              </a:rPr>
              <a:t>2026  ·  iPhone app  ·  class project, team of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77440"/>
            <a:ext cx="5431536" cy="39319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c_beng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08" y="2963387"/>
            <a:ext cx="5029200" cy="276002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208776" y="2377440"/>
            <a:ext cx="5434279" cy="393192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c_beng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44" y="2955975"/>
            <a:ext cx="5031943" cy="277484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MY PLANS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09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229600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1E1E1E"/>
                </a:solidFill>
                <a:latin typeface="Calibri"/>
              </a:rPr>
              <a:t>My plans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2377440"/>
            <a:ext cx="3538728" cy="320040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743200"/>
            <a:ext cx="2834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E8590C"/>
                </a:solidFill>
                <a:latin typeface="Calibri"/>
              </a:rPr>
              <a:t>NOW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342900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3749039"/>
            <a:ext cx="28346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1E1E"/>
                </a:solidFill>
                <a:latin typeface="Calibri"/>
              </a:rPr>
              <a:t>Informatics student, AI focus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25112" y="2377440"/>
            <a:ext cx="3538728" cy="3200400"/>
          </a:xfrm>
          <a:prstGeom prst="rect">
            <a:avLst/>
          </a:prstGeom>
          <a:solidFill>
            <a:srgbClr val="E8E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90872" y="2743200"/>
            <a:ext cx="2834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E8590C"/>
                </a:solidFill>
                <a:latin typeface="Calibri"/>
              </a:rPr>
              <a:t>NEXT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90872" y="3429000"/>
            <a:ext cx="822960" cy="4572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90872" y="3749039"/>
            <a:ext cx="28346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E1E1E"/>
                </a:solidFill>
                <a:latin typeface="Calibri"/>
              </a:rPr>
              <a:t>Apple Developer Academy, 2027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1583" y="2377440"/>
            <a:ext cx="3538728" cy="3200400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67344" y="2743200"/>
            <a:ext cx="28346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E8590C"/>
                </a:solidFill>
                <a:latin typeface="Calibri"/>
              </a:rPr>
              <a:t>GOAL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467344" y="3429000"/>
            <a:ext cx="822960" cy="45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67344" y="3749039"/>
            <a:ext cx="28346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FFFFFF"/>
                </a:solidFill>
                <a:latin typeface="Calibri"/>
              </a:rPr>
              <a:t>Software engineer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47472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AMADEUS EUGENE DIRGANTARA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0248" y="347472"/>
            <a:ext cx="36576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E8590C"/>
                </a:solidFill>
                <a:latin typeface="Calibri"/>
              </a:rPr>
              <a:t>IN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897112" y="34747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1">
                <a:solidFill>
                  <a:srgbClr val="6F6A62"/>
                </a:solidFill>
                <a:latin typeface="Calibri"/>
              </a:rPr>
              <a:t>10 / 10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713232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051560"/>
            <a:ext cx="1645920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E8590C"/>
                </a:solidFill>
                <a:latin typeface="Calibr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0" y="1051560"/>
            <a:ext cx="9326880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E1E1E"/>
                </a:solidFill>
                <a:latin typeface="Calibri"/>
              </a:rPr>
              <a:t>Software since junior high school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286000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2423160"/>
            <a:ext cx="1645920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E8590C"/>
                </a:solidFill>
                <a:latin typeface="Calibri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0" y="2423160"/>
            <a:ext cx="9326880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E1E1E"/>
                </a:solidFill>
                <a:latin typeface="Calibri"/>
              </a:rPr>
              <a:t>A game, a device, a chatbot, a phone app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3657600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3794760"/>
            <a:ext cx="1645920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E8590C"/>
                </a:solidFill>
                <a:latin typeface="Calibri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6000" y="3794760"/>
            <a:ext cx="9326880" cy="10972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1E1E1E"/>
                </a:solidFill>
                <a:latin typeface="Calibri"/>
              </a:rPr>
              <a:t>Apple Developer Academy, then software engineer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5029200"/>
            <a:ext cx="11094415" cy="13716"/>
          </a:xfrm>
          <a:prstGeom prst="rect">
            <a:avLst/>
          </a:prstGeom>
          <a:solidFill>
            <a:srgbClr val="CFC8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" y="5440680"/>
            <a:ext cx="5486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400" b="1">
                <a:solidFill>
                  <a:srgbClr val="1E1E1E"/>
                </a:solidFill>
                <a:latin typeface="Calibri"/>
              </a:rPr>
              <a:t>Thank you.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53912" y="5532120"/>
            <a:ext cx="54864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20000"/>
              </a:lnSpc>
            </a:pPr>
            <a:r>
              <a:rPr sz="1400" b="0">
                <a:solidFill>
                  <a:srgbClr val="6F6A62"/>
                </a:solidFill>
                <a:latin typeface="Calibri"/>
              </a:rPr>
              <a:t>amadeuseugenedirgantara@gmail.com</a:t>
            </a:r>
          </a:p>
          <a:p>
            <a:pPr algn="r">
              <a:lnSpc>
                <a:spcPct val="120000"/>
              </a:lnSpc>
            </a:pPr>
            <a:r>
              <a:rPr sz="1400" b="0">
                <a:solidFill>
                  <a:srgbClr val="6F6A62"/>
                </a:solidFill>
                <a:latin typeface="Calibri"/>
              </a:rPr>
              <a:t>linkedin.com/in/amadeus-dirgantara-364aa2385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