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START. Jump start: Meet the people. Then Who and Why.</a:t>
            </a:r>
          </a:p>
          <a:p>
            <a:r>
              <a:t>Smile. 'Good morning, everyone. Thank you for being here.'</a:t>
            </a:r>
          </a:p>
          <a:p>
            <a:r>
              <a:t>'My name is Amadeus Eugene Dirgantara. I am a fifth-semester Informatics student at Universitas Ciputra, and my focus is AI.'</a:t>
            </a:r>
          </a:p>
          <a:p>
            <a:r>
              <a:t>'I am here to introduce myself.'</a:t>
            </a:r>
          </a:p>
          <a:p>
            <a:r>
              <a:t>'By the end, you will know who I am and what kind of work I do.'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START. What and How, then the first signpost.</a:t>
            </a:r>
          </a:p>
          <a:p>
            <a:r>
              <a:t>'I will cover three points: my background, some things I have built, and my plans.'</a:t>
            </a:r>
          </a:p>
          <a:p>
            <a:r>
              <a:t>'This will take about six minutes. Please keep your questions until the end.'</a:t>
            </a:r>
          </a:p>
          <a:p>
            <a:r>
              <a:t>'Let me start with my first point, my background.'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1, definition.</a:t>
            </a:r>
          </a:p>
          <a:p>
            <a:r>
              <a:t>'I work in software. That means I build programs that people use, such as websites, phone apps and small devices.'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1, examples and facts. One line at a time, top to bottom. The photo is the last day of the internship.</a:t>
            </a:r>
          </a:p>
          <a:p>
            <a:r>
              <a:t>'I started in junior high school. From 2019 to 2023 I did freelance projects online, mostly apps and websites, for clients in other countries.'</a:t>
            </a:r>
          </a:p>
          <a:p>
            <a:r>
              <a:t>'In 2024 I built the ticketing website for my high school's arts festival. It showed which seats were free and recorded the orders. It was used to sell tickets during the event.'</a:t>
            </a:r>
          </a:p>
          <a:p>
            <a:r>
              <a:t>'In April 2024 I did an internship at Fiesto Informatika in Surabaya. For four weeks I worked with the team on client websites.'</a:t>
            </a:r>
          </a:p>
          <a:p>
            <a:r>
              <a:t>'At university, I wrote and tested problems for NPLC, a programming competition, in 2024 and 2025.'</a:t>
            </a:r>
          </a:p>
          <a:p>
            <a:r>
              <a:t>Signpost: 'Moving on to my second point: some things I have built.'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2, definition, then example 1.</a:t>
            </a:r>
          </a:p>
          <a:p>
            <a:r>
              <a:t>'I work on different kinds of software. I will show four examples.'</a:t>
            </a:r>
          </a:p>
          <a:p>
            <a:r>
              <a:t>'The first is MathScape, a game I made in my first semester. The player writes a math equation, and its graph becomes the ground to walk on. It has ten levels.'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2, example 2. Point at the scale, the phone, then the device.</a:t>
            </a:r>
          </a:p>
          <a:p>
            <a:r>
              <a:t>'The second is a weighing data logger, a freelance job from this year. The client weighs goods outdoors with an industrial scale. The scale's own logger saves to a memory card, so someone has to carry the card to a computer.'</a:t>
            </a:r>
          </a:p>
          <a:p>
            <a:r>
              <a:t>'I built a small device that sends each weight to a phone, and an app that saves it to a file. I tested it on the real scale, and the client uses it now.'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2, example 3. Left is what the business owner sees. Right is a real chat with a customer.</a:t>
            </a:r>
          </a:p>
          <a:p>
            <a:r>
              <a:t>'The third is Chatly, a class project from this year. We were a team of eight, and I was one of two developers. It is a chatbot inside WhatsApp. A business uploads what it sells, and the bot answers its customers. It is online now.'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2, example 4, then how you work.</a:t>
            </a:r>
          </a:p>
          <a:p>
            <a:r>
              <a:t>'The fourth is Bengkelin, also a class project, in a team of four. I built the iPhone app. A driver whose car has broken down sends a request, nearby workshops offer a price, and the driver chooses one.'</a:t>
            </a:r>
          </a:p>
          <a:p>
            <a:r>
              <a:t>'Each of these needed something I had not used before, so I learned it. I plan the structure first, and then I work step by step.'</a:t>
            </a:r>
          </a:p>
          <a:p>
            <a:r>
              <a:t>Signpost: 'That brings me to the last point of my presentation: my plans.'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3: definition, fact, example.</a:t>
            </a:r>
          </a:p>
          <a:p>
            <a:r>
              <a:t>'My goal is to work as a software engineer. That means building software as my job, as part of a team.'</a:t>
            </a:r>
          </a:p>
          <a:p>
            <a:r>
              <a:t>'Right now I am still studying, and my focus is AI.'</a:t>
            </a:r>
          </a:p>
          <a:p>
            <a:r>
              <a:t>'My next step is the Apple Developer Academy. I will join it in 2027.'</a:t>
            </a:r>
          </a:p>
          <a:p>
            <a:r>
              <a:t>'It is a program by Apple that trains app developers.'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FINISH. The lecturer's Finish (signal, summary, conclusion, closing remarks) has not been written yet.</a:t>
            </a:r>
          </a:p>
          <a:p>
            <a:r>
              <a:t>Plain close for now: 'That is my introduction. Thank you. I am happy to answer your questions.'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6.jp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4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498079" y="0"/>
            <a:ext cx="4693615" cy="6858000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profi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3608" y="1874519"/>
            <a:ext cx="3108960" cy="31089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2011680"/>
            <a:ext cx="658368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4800" b="1">
                <a:solidFill>
                  <a:srgbClr val="1E1E1E"/>
                </a:solidFill>
                <a:latin typeface="Calibri"/>
              </a:rPr>
              <a:t>Amadeus Eugene</a:t>
            </a:r>
          </a:p>
          <a:p>
            <a:pPr algn="l">
              <a:lnSpc>
                <a:spcPct val="95000"/>
              </a:lnSpc>
            </a:pPr>
            <a:r>
              <a:rPr sz="4800" b="1">
                <a:solidFill>
                  <a:srgbClr val="1E1E1E"/>
                </a:solidFill>
                <a:latin typeface="Calibri"/>
              </a:rPr>
              <a:t>Dirgantara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977639"/>
            <a:ext cx="1188720" cy="64008"/>
          </a:xfrm>
          <a:prstGeom prst="rect">
            <a:avLst/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4251960"/>
            <a:ext cx="6400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solidFill>
                  <a:srgbClr val="1E1E1E"/>
                </a:solidFill>
                <a:latin typeface="Calibri"/>
              </a:rPr>
              <a:t>Informatics student, AI focus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754880"/>
            <a:ext cx="6400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>
                <a:solidFill>
                  <a:srgbClr val="6A6A6A"/>
                </a:solidFill>
                <a:latin typeface="Calibri"/>
              </a:rPr>
              <a:t>Universitas Ciputra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4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645920"/>
            <a:ext cx="21031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E8590C"/>
                </a:solidFill>
                <a:latin typeface="Calibri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3063240" y="1691640"/>
            <a:ext cx="27432" cy="731520"/>
          </a:xfrm>
          <a:prstGeom prst="rect">
            <a:avLst/>
          </a:prstGeom>
          <a:solidFill>
            <a:srgbClr val="CFCFC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383280" y="1645920"/>
            <a:ext cx="80467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1E1E1E"/>
                </a:solidFill>
                <a:latin typeface="Calibri"/>
              </a:rPr>
              <a:t>My background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017520"/>
            <a:ext cx="21031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E8590C"/>
                </a:solidFill>
                <a:latin typeface="Calibri"/>
              </a:rPr>
              <a:t>02</a:t>
            </a:r>
          </a:p>
        </p:txBody>
      </p:sp>
      <p:sp>
        <p:nvSpPr>
          <p:cNvPr id="6" name="Rectangle 5"/>
          <p:cNvSpPr/>
          <p:nvPr/>
        </p:nvSpPr>
        <p:spPr>
          <a:xfrm>
            <a:off x="3063240" y="3063239"/>
            <a:ext cx="27432" cy="731520"/>
          </a:xfrm>
          <a:prstGeom prst="rect">
            <a:avLst/>
          </a:prstGeom>
          <a:solidFill>
            <a:srgbClr val="CFCFC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383280" y="3017520"/>
            <a:ext cx="80467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1E1E1E"/>
                </a:solidFill>
                <a:latin typeface="Calibri"/>
              </a:rPr>
              <a:t>Things I have built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389120"/>
            <a:ext cx="21031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E8590C"/>
                </a:solidFill>
                <a:latin typeface="Calibri"/>
              </a:rPr>
              <a:t>03</a:t>
            </a:r>
          </a:p>
        </p:txBody>
      </p:sp>
      <p:sp>
        <p:nvSpPr>
          <p:cNvPr id="9" name="Rectangle 8"/>
          <p:cNvSpPr/>
          <p:nvPr/>
        </p:nvSpPr>
        <p:spPr>
          <a:xfrm>
            <a:off x="3063240" y="4434840"/>
            <a:ext cx="27432" cy="731520"/>
          </a:xfrm>
          <a:prstGeom prst="rect">
            <a:avLst/>
          </a:prstGeom>
          <a:solidFill>
            <a:srgbClr val="CFCFC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3280" y="4389120"/>
            <a:ext cx="80467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1E1E1E"/>
                </a:solidFill>
                <a:latin typeface="Calibri"/>
              </a:rPr>
              <a:t>My plans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rofi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2103120"/>
            <a:ext cx="2743200" cy="2743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0" y="2103120"/>
            <a:ext cx="694944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1E1E1E"/>
                </a:solidFill>
                <a:latin typeface="Calibri"/>
              </a:rPr>
              <a:t>I work in software.</a:t>
            </a:r>
          </a:p>
          <a:p>
            <a:pPr algn="l">
              <a:lnSpc>
                <a:spcPct val="115000"/>
              </a:lnSpc>
            </a:pPr>
            <a:r>
              <a:rPr sz="3400" b="1">
                <a:solidFill>
                  <a:srgbClr val="E8590C"/>
                </a:solidFill>
                <a:latin typeface="Calibri"/>
              </a:rPr>
              <a:t>Websites, phone apps</a:t>
            </a:r>
          </a:p>
          <a:p>
            <a:pPr algn="l">
              <a:lnSpc>
                <a:spcPct val="115000"/>
              </a:lnSpc>
            </a:pPr>
            <a:r>
              <a:rPr sz="3400" b="1">
                <a:solidFill>
                  <a:srgbClr val="E8590C"/>
                </a:solidFill>
                <a:latin typeface="Calibri"/>
              </a:rPr>
              <a:t>and small devices.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0" y="4343400"/>
            <a:ext cx="6949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6A6A6A"/>
                </a:solidFill>
                <a:latin typeface="Calibri"/>
              </a:rPr>
              <a:t>Informatics, AI focus · Universitas Ciputra · 5th semester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156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1E1E1E"/>
                </a:solidFill>
                <a:latin typeface="Calibri"/>
              </a:rPr>
              <a:t>My background</a:t>
            </a:r>
          </a:p>
        </p:txBody>
      </p:sp>
      <p:pic>
        <p:nvPicPr>
          <p:cNvPr id="3" name="Picture 2" descr="cut_fies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920240"/>
            <a:ext cx="3017520" cy="42062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80560" y="1920240"/>
            <a:ext cx="54864" cy="868680"/>
          </a:xfrm>
          <a:prstGeom prst="rect">
            <a:avLst/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0" y="1892808"/>
            <a:ext cx="6766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1E1E1E"/>
                </a:solidFill>
                <a:latin typeface="Calibri"/>
              </a:rPr>
              <a:t>2019 to 2023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0" y="2377440"/>
            <a:ext cx="67665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6A6A6A"/>
                </a:solidFill>
                <a:latin typeface="Calibri"/>
              </a:rPr>
              <a:t>freelance projects online, mostly apps and websites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480560" y="2999232"/>
            <a:ext cx="54864" cy="868680"/>
          </a:xfrm>
          <a:prstGeom prst="rect">
            <a:avLst/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0" y="2971800"/>
            <a:ext cx="6766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1E1E1E"/>
                </a:solidFill>
                <a:latin typeface="Calibri"/>
              </a:rPr>
              <a:t>2024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0" y="3456432"/>
            <a:ext cx="67665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6A6A6A"/>
                </a:solidFill>
                <a:latin typeface="Calibri"/>
              </a:rPr>
              <a:t>ticketing website for my high school's arts festival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60" y="4078224"/>
            <a:ext cx="54864" cy="868680"/>
          </a:xfrm>
          <a:prstGeom prst="rect">
            <a:avLst/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54880" y="4050791"/>
            <a:ext cx="6766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1E1E1E"/>
                </a:solidFill>
                <a:latin typeface="Calibri"/>
              </a:rPr>
              <a:t>April 2024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0" y="4535424"/>
            <a:ext cx="67665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6A6A6A"/>
                </a:solidFill>
                <a:latin typeface="Calibri"/>
              </a:rPr>
              <a:t>internship at Fiesto Informatika, Surabaya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80560" y="5157216"/>
            <a:ext cx="54864" cy="868680"/>
          </a:xfrm>
          <a:prstGeom prst="rect">
            <a:avLst/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754880" y="5129784"/>
            <a:ext cx="6766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1E1E1E"/>
                </a:solidFill>
                <a:latin typeface="Calibri"/>
              </a:rPr>
              <a:t>2024 to 2025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4880" y="5614416"/>
            <a:ext cx="67665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6A6A6A"/>
                </a:solidFill>
                <a:latin typeface="Calibri"/>
              </a:rPr>
              <a:t>wrote problems for NPLC, a programming competition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156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1E1E1E"/>
                </a:solidFill>
                <a:latin typeface="Calibri"/>
              </a:rPr>
              <a:t>MathScape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515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6A6A6A"/>
                </a:solidFill>
                <a:latin typeface="Calibri"/>
              </a:rPr>
              <a:t>2025 · game · first-semester course project</a:t>
            </a:r>
          </a:p>
        </p:txBody>
      </p:sp>
      <p:pic>
        <p:nvPicPr>
          <p:cNvPr id="4" name="Picture 3" descr="c_math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198636"/>
            <a:ext cx="5120640" cy="3923767"/>
          </a:xfrm>
          <a:prstGeom prst="rect">
            <a:avLst/>
          </a:prstGeom>
          <a:ln w="12700">
            <a:solidFill>
              <a:srgbClr val="D0D0CC"/>
            </a:solidFill>
          </a:ln>
        </p:spPr>
      </p:pic>
      <p:pic>
        <p:nvPicPr>
          <p:cNvPr id="5" name="Picture 4" descr="c_math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2265137"/>
            <a:ext cx="5120640" cy="3790765"/>
          </a:xfrm>
          <a:prstGeom prst="rect">
            <a:avLst/>
          </a:prstGeom>
          <a:ln w="12700">
            <a:solidFill>
              <a:srgbClr val="D0D0CC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156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1E1E1E"/>
                </a:solidFill>
                <a:latin typeface="Calibri"/>
              </a:rPr>
              <a:t>Weighing data logger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515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6A6A6A"/>
                </a:solidFill>
                <a:latin typeface="Calibri"/>
              </a:rPr>
              <a:t>2026 · device and Android app · freelance job</a:t>
            </a:r>
          </a:p>
        </p:txBody>
      </p:sp>
      <p:pic>
        <p:nvPicPr>
          <p:cNvPr id="4" name="Picture 3" descr="cut_logger_setu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59" y="2195702"/>
            <a:ext cx="6583680" cy="3929634"/>
          </a:xfrm>
          <a:prstGeom prst="rect">
            <a:avLst/>
          </a:prstGeom>
          <a:ln w="12700">
            <a:solidFill>
              <a:srgbClr val="D0D0CC"/>
            </a:solidFill>
          </a:ln>
        </p:spPr>
      </p:pic>
      <p:pic>
        <p:nvPicPr>
          <p:cNvPr id="5" name="Picture 4" descr="cut_logger_ins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0" y="2194560"/>
            <a:ext cx="3657599" cy="3931920"/>
          </a:xfrm>
          <a:prstGeom prst="rect">
            <a:avLst/>
          </a:prstGeom>
          <a:ln w="12700">
            <a:solidFill>
              <a:srgbClr val="D0D0CC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156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1E1E1E"/>
                </a:solidFill>
                <a:latin typeface="Calibri"/>
              </a:rPr>
              <a:t>Chatly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515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6A6A6A"/>
                </a:solidFill>
                <a:latin typeface="Calibri"/>
              </a:rPr>
              <a:t>2026 · WhatsApp chatbot · class project, team of 8</a:t>
            </a:r>
          </a:p>
        </p:txBody>
      </p:sp>
      <p:pic>
        <p:nvPicPr>
          <p:cNvPr id="4" name="Picture 3" descr="c_chatly_sta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456678"/>
            <a:ext cx="6949439" cy="3407683"/>
          </a:xfrm>
          <a:prstGeom prst="rect">
            <a:avLst/>
          </a:prstGeom>
          <a:ln w="12700">
            <a:solidFill>
              <a:srgbClr val="D0D0CC"/>
            </a:solidFill>
          </a:ln>
        </p:spPr>
      </p:pic>
      <p:pic>
        <p:nvPicPr>
          <p:cNvPr id="5" name="Picture 4" descr="c_chatly_cha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2576322"/>
            <a:ext cx="3291840" cy="3168396"/>
          </a:xfrm>
          <a:prstGeom prst="rect">
            <a:avLst/>
          </a:prstGeom>
          <a:ln w="12700">
            <a:solidFill>
              <a:srgbClr val="D0D0CC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156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1E1E1E"/>
                </a:solidFill>
                <a:latin typeface="Calibri"/>
              </a:rPr>
              <a:t>Bengkelin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515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6A6A6A"/>
                </a:solidFill>
                <a:latin typeface="Calibri"/>
              </a:rPr>
              <a:t>2026 · iPhone app · class project, team of 4</a:t>
            </a:r>
          </a:p>
        </p:txBody>
      </p:sp>
      <p:pic>
        <p:nvPicPr>
          <p:cNvPr id="4" name="Picture 3" descr="c_beng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755416"/>
            <a:ext cx="5120640" cy="2810207"/>
          </a:xfrm>
          <a:prstGeom prst="rect">
            <a:avLst/>
          </a:prstGeom>
          <a:ln w="12700">
            <a:solidFill>
              <a:srgbClr val="D0D0CC"/>
            </a:solidFill>
          </a:ln>
        </p:spPr>
      </p:pic>
      <p:pic>
        <p:nvPicPr>
          <p:cNvPr id="5" name="Picture 4" descr="c_beng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2748639"/>
            <a:ext cx="5120640" cy="2823761"/>
          </a:xfrm>
          <a:prstGeom prst="rect">
            <a:avLst/>
          </a:prstGeom>
          <a:ln w="12700">
            <a:solidFill>
              <a:srgbClr val="D0D0CC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4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156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1E1E1E"/>
                </a:solidFill>
                <a:latin typeface="Calibri"/>
              </a:rPr>
              <a:t>My plans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468880"/>
            <a:ext cx="31089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E8590C"/>
                </a:solidFill>
                <a:latin typeface="Calibri"/>
              </a:rPr>
              <a:t>NOW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3154680"/>
            <a:ext cx="822960" cy="45720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3429000"/>
            <a:ext cx="310896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E1E1E"/>
                </a:solidFill>
                <a:latin typeface="Calibri"/>
              </a:rPr>
              <a:t>Informatics student, AI focus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041648" y="2624328"/>
            <a:ext cx="457200" cy="329184"/>
          </a:xfrm>
          <a:prstGeom prst="rightArrow">
            <a:avLst/>
          </a:prstGeom>
          <a:solidFill>
            <a:srgbClr val="BDBD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17720" y="2468880"/>
            <a:ext cx="31089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E8590C"/>
                </a:solidFill>
                <a:latin typeface="Calibri"/>
              </a:rPr>
              <a:t>NEXT</a:t>
            </a:r>
          </a:p>
        </p:txBody>
      </p:sp>
      <p:sp>
        <p:nvSpPr>
          <p:cNvPr id="8" name="Rectangle 7"/>
          <p:cNvSpPr/>
          <p:nvPr/>
        </p:nvSpPr>
        <p:spPr>
          <a:xfrm>
            <a:off x="4617720" y="3154680"/>
            <a:ext cx="822960" cy="45720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7720" y="3429000"/>
            <a:ext cx="310896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E1E1E"/>
                </a:solidFill>
                <a:latin typeface="Calibri"/>
              </a:rPr>
              <a:t>Apple Developer Academy, 2027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7836408" y="2624328"/>
            <a:ext cx="457200" cy="329184"/>
          </a:xfrm>
          <a:prstGeom prst="rightArrow">
            <a:avLst/>
          </a:prstGeom>
          <a:solidFill>
            <a:srgbClr val="BDBD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0" y="2468880"/>
            <a:ext cx="31089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E8590C"/>
                </a:solidFill>
                <a:latin typeface="Calibri"/>
              </a:rPr>
              <a:t>GOAL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412480" y="3154680"/>
            <a:ext cx="822960" cy="45720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0" y="3429000"/>
            <a:ext cx="310896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E1E1E"/>
                </a:solidFill>
                <a:latin typeface="Calibri"/>
              </a:rPr>
              <a:t>Software engineer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4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73152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400" b="1">
                <a:solidFill>
                  <a:srgbClr val="1E1E1E"/>
                </a:solidFill>
                <a:latin typeface="Calibri"/>
              </a:rPr>
              <a:t>Thank you.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566160"/>
            <a:ext cx="73152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0">
                <a:solidFill>
                  <a:srgbClr val="6A6A6A"/>
                </a:solidFill>
                <a:latin typeface="Calibri"/>
              </a:rPr>
              <a:t>Questions are welcome.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212080"/>
            <a:ext cx="105156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>
                <a:solidFill>
                  <a:srgbClr val="6A6A6A"/>
                </a:solidFill>
                <a:latin typeface="Calibri"/>
              </a:rPr>
              <a:t>amadeuseugenedirgantara@gmail.com</a:t>
            </a:r>
          </a:p>
          <a:p>
            <a:pPr algn="l">
              <a:lnSpc>
                <a:spcPct val="120000"/>
              </a:lnSpc>
            </a:pPr>
            <a:r>
              <a:rPr sz="1500" b="0">
                <a:solidFill>
                  <a:srgbClr val="6A6A6A"/>
                </a:solidFill>
                <a:latin typeface="Calibri"/>
              </a:rPr>
              <a:t>linkedin.com/in/amadeus-dirgantara-364aa2385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