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up smiling. Stand still, feet apart, look at the audience (stage presence).</a:t>
            </a:r>
          </a:p>
          <a:p>
            <a:r>
              <a:t>Say nothing yet. Pause two seconds, then go to the next slide.</a:t>
            </a:r>
          </a:p>
          <a:p>
            <a:r>
              <a:t>Prop for the finish: put the logger device on the desk now, closed, without explaining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JUMP START: Question and Answer (W2). Ask it, then answer it yourself in the next slides.</a:t>
            </a:r>
          </a:p>
          <a:p>
            <a:r>
              <a:t>Say: 'How does a project go from an idea to something people use? I will answer that with my own projects.'</a:t>
            </a:r>
          </a:p>
          <a:p>
            <a:r>
              <a:t>WIIFM: you will see two real projects and how each one was built. Look at the audience, not the screen.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(W1): Who, Why, What, How. One sentence each, spoken, not read.</a:t>
            </a:r>
          </a:p>
          <a:p>
            <a:r>
              <a:t>Who: 'I am Amadeus, an Informatics student specializing in AI.'</a:t>
            </a:r>
          </a:p>
          <a:p>
            <a:r>
              <a:t>Why: to introduce yourself and your work. What: background, projects, plans. How: five minutes, questions at the end.</a:t>
            </a:r>
          </a:p>
          <a:p>
            <a:r>
              <a:t>Signpost: 'Let me start with my first point.'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30-second identity statement (W1). Spoken, not read: 'Professionally, I am someone who develops software, especially web, mobile and small devices.'</a:t>
            </a:r>
          </a:p>
          <a:p>
            <a:r>
              <a:t>Then one fact: Informatics, AI specialization, CGPA 3.89.</a:t>
            </a:r>
          </a:p>
          <a:p>
            <a:r>
              <a:t>Signpost: 'Moving on to my second point: my projects and experience.'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Commissioned freelance project, 2026. Hold up the real device here if you brought it.</a:t>
            </a:r>
          </a:p>
          <a:p>
            <a:r>
              <a:t>Say: 'A client needed to record the weight from an A&amp;D EK-30KL scale. The scale maker sells an accessory for this, so I built a lower-cost alternative.'</a:t>
            </a:r>
          </a:p>
          <a:p>
            <a:r>
              <a:t>Point at the photos: the circuit board, the scale, the app. Keep your hands natural and purposeful (delivery).</a:t>
            </a:r>
          </a:p>
          <a:p>
            <a:r>
              <a:t>Do not read the slide. One sentence: 'It is in daily use now.'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Pensi 2024, school arts festival, MDC Senior High School. You built it end to end.</a:t>
            </a:r>
          </a:p>
          <a:p>
            <a:r>
              <a:t>Say: 'I built the website and its server side. It showed which seats were free and recorded every order. It was used for live ticket sales during the event.'</a:t>
            </a:r>
          </a:p>
          <a:p>
            <a:r>
              <a:t>Signpost: 'Next, my other experience.' Keep eye contact,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Photo: the internship certificate handover at Fiesto, April 2024.</a:t>
            </a:r>
          </a:p>
          <a:p>
            <a:r>
              <a:t>Three facts, one breath each: freelance work from 2019 to 2023, the Fiesto internship, and writing problems for the NPLC competition.</a:t>
            </a:r>
          </a:p>
          <a:p>
            <a:r>
              <a:t>Signpost: 'That brings me to my last point: where I am heading.'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you want to be. Say it as a plan: now, next, goal.</a:t>
            </a:r>
          </a:p>
          <a:p>
            <a:r>
              <a:t>Edit this slide to match the role and field you really want before the final.</a:t>
            </a:r>
          </a:p>
          <a:p>
            <a:r>
              <a:t>Signpost: 'To finish...' (this is your SIGNAL for the closing).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FINISH: SIGNAL, SUMMARY. 'To finish, a short summary.'</a:t>
            </a:r>
          </a:p>
          <a:p>
            <a:r>
              <a:t>One sentence per point: I study Informatics with an AI focus. I have worked on web, mobile and device projects. Next, I want to apply machine learning in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FINISH WITH A BANG (W3): circle back to the opening question, then use the prop.</a:t>
            </a:r>
          </a:p>
          <a:p>
            <a:r>
              <a:t>Say: 'At the start I asked how a project goes from an idea to something people use. In my experience: understand the need, build it step by step, and test it with real users.'</a:t>
            </a:r>
          </a:p>
          <a:p>
            <a:r>
              <a:t>Pick up the closed logger from the desk: 'And this is the box I did not explain at the start.' (W3, sample 1: the box.)</a:t>
            </a:r>
          </a:p>
          <a:p>
            <a:r>
              <a:t>CONCLUSION and CLOSING REMARKS: 'Thank you. Please scan to connect.' Then take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498079" y="0"/>
            <a:ext cx="4693615" cy="68580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608" y="1874519"/>
            <a:ext cx="3108960" cy="3108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E8590C"/>
                </a:solidFill>
                <a:latin typeface="Calibri"/>
              </a:rPr>
              <a:t>AFL 1 · SELF-BRANDING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658368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Amadeus Eugene</a:t>
            </a:r>
          </a:p>
          <a:p>
            <a:pPr algn="l">
              <a:lnSpc>
                <a:spcPct val="95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Dirgantara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977639"/>
            <a:ext cx="1188720" cy="64008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5196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1E1E1E"/>
                </a:solidFill>
                <a:latin typeface="Calibri"/>
              </a:rPr>
              <a:t>Informatics student · AI and software development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6A6A6A"/>
                </a:solidFill>
                <a:latin typeface="Calibri"/>
              </a:rPr>
              <a:t>Universitas Ciputra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48840"/>
            <a:ext cx="1033272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libri"/>
              </a:rPr>
              <a:t>How does a project go</a:t>
            </a:r>
          </a:p>
          <a:p>
            <a:pPr algn="l">
              <a:lnSpc>
                <a:spcPct val="105000"/>
              </a:lnSpc>
            </a:pPr>
            <a:r>
              <a:rPr sz="4400" b="1">
                <a:solidFill>
                  <a:srgbClr val="E8590C"/>
                </a:solidFill>
                <a:latin typeface="Calibri"/>
              </a:rPr>
              <a:t>from an idea to something people use?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663440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B8B8B2"/>
                </a:solidFill>
                <a:latin typeface="Calibri"/>
              </a:rPr>
              <a:t>Five minutes. I will answer it with my own projects.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05156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WHO</a:t>
            </a:r>
          </a:p>
        </p:txBody>
      </p:sp>
      <p:sp>
        <p:nvSpPr>
          <p:cNvPr id="3" name="Rectangle 2"/>
          <p:cNvSpPr/>
          <p:nvPr/>
        </p:nvSpPr>
        <p:spPr>
          <a:xfrm>
            <a:off x="3063240" y="1097280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383280" y="105156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1E1E1E"/>
                </a:solidFill>
                <a:latin typeface="Calibri"/>
              </a:rPr>
              <a:t>Amadeus, Informatics student, AI specialization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2316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WHY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240" y="2468879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383280" y="242316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1E1E1E"/>
                </a:solidFill>
                <a:latin typeface="Calibri"/>
              </a:rPr>
              <a:t>To introduce myself and my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9476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WHAT</a:t>
            </a:r>
          </a:p>
        </p:txBody>
      </p:sp>
      <p:sp>
        <p:nvSpPr>
          <p:cNvPr id="9" name="Rectangle 8"/>
          <p:cNvSpPr/>
          <p:nvPr/>
        </p:nvSpPr>
        <p:spPr>
          <a:xfrm>
            <a:off x="3063240" y="3840480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3280" y="379476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1E1E1E"/>
                </a:solidFill>
                <a:latin typeface="Calibri"/>
              </a:rPr>
              <a:t>My background, my projects, my plans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16636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HOW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63240" y="5212080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83280" y="516636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1E1E1E"/>
                </a:solidFill>
                <a:latin typeface="Calibri"/>
              </a:rPr>
              <a:t>Five minutes. Questions at the end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8590C"/>
                </a:solidFill>
                <a:latin typeface="Calibri"/>
              </a:rPr>
              <a:t>1 · WHO I AM</a:t>
            </a:r>
          </a:p>
        </p:txBody>
      </p:sp>
      <p:pic>
        <p:nvPicPr>
          <p:cNvPr id="3" name="Picture 2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103120"/>
            <a:ext cx="2743200" cy="274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2011680"/>
            <a:ext cx="722376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1">
                <a:solidFill>
                  <a:srgbClr val="1E1E1E"/>
                </a:solidFill>
                <a:latin typeface="Calibri"/>
              </a:rPr>
              <a:t>Professionally, I am someone who</a:t>
            </a:r>
          </a:p>
          <a:p>
            <a:pPr algn="l">
              <a:lnSpc>
                <a:spcPct val="110000"/>
              </a:lnSpc>
            </a:pPr>
            <a:r>
              <a:rPr sz="2800" b="1">
                <a:solidFill>
                  <a:srgbClr val="1E1E1E"/>
                </a:solidFill>
                <a:latin typeface="Calibri"/>
              </a:rPr>
              <a:t>develops software,</a:t>
            </a:r>
          </a:p>
          <a:p>
            <a:pPr algn="l">
              <a:lnSpc>
                <a:spcPct val="110000"/>
              </a:lnSpc>
            </a:pPr>
            <a:r>
              <a:rPr sz="2800" b="1">
                <a:solidFill>
                  <a:srgbClr val="E8590C"/>
                </a:solidFill>
                <a:latin typeface="Calibri"/>
              </a:rPr>
              <a:t>especially web, mobile and small devices.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434840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Informatics, AI specialization · Universitas Ciputra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4846320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CGPA 3.89 / 4.00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8590C"/>
                </a:solidFill>
                <a:latin typeface="Calibri"/>
              </a:rPr>
              <a:t>2 · PROJECTS AND EXPERIENCE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Project 1: a weighing data logger</a:t>
            </a:r>
          </a:p>
        </p:txBody>
      </p:sp>
      <p:pic>
        <p:nvPicPr>
          <p:cNvPr id="4" name="Picture 3" descr="cut_logger_setup_5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11680"/>
            <a:ext cx="4754880" cy="3566160"/>
          </a:xfrm>
          <a:prstGeom prst="rect">
            <a:avLst/>
          </a:prstGeom>
        </p:spPr>
      </p:pic>
      <p:pic>
        <p:nvPicPr>
          <p:cNvPr id="5" name="Picture 4" descr="cut_logger_inside_2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2011680"/>
            <a:ext cx="2674620" cy="356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69680" y="2286000"/>
            <a:ext cx="2743200" cy="3108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E1E1E"/>
                </a:solidFill>
                <a:latin typeface="Calibri"/>
              </a:rPr>
              <a:t>Device</a:t>
            </a:r>
          </a:p>
          <a:p>
            <a:pPr algn="l">
              <a:lnSpc>
                <a:spcPct val="105000"/>
              </a:lnSpc>
            </a:pPr>
            <a:r>
              <a:rPr sz="1800" b="0">
                <a:solidFill>
                  <a:srgbClr val="6A6A6A"/>
                </a:solidFill>
                <a:latin typeface="Calibri"/>
              </a:rPr>
              <a:t>a small circuit board in a custom case</a:t>
            </a:r>
          </a:p>
          <a:p>
            <a:pPr algn="l">
              <a:lnSpc>
                <a:spcPct val="105000"/>
              </a:lnSpc>
            </a:pPr>
            <a:r>
              <a:rPr sz="1800" b="0">
                <a:solidFill>
                  <a:srgbClr val="6A6A6A"/>
                </a:solidFill>
                <a:latin typeface="Calibri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800" b="1">
                <a:solidFill>
                  <a:srgbClr val="1E1E1E"/>
                </a:solidFill>
                <a:latin typeface="Calibri"/>
              </a:rPr>
              <a:t>Connection</a:t>
            </a:r>
          </a:p>
          <a:p>
            <a:pPr algn="l">
              <a:lnSpc>
                <a:spcPct val="105000"/>
              </a:lnSpc>
            </a:pPr>
            <a:r>
              <a:rPr sz="1800" b="0">
                <a:solidFill>
                  <a:srgbClr val="6A6A6A"/>
                </a:solidFill>
                <a:latin typeface="Calibri"/>
              </a:rPr>
              <a:t>reads the scale and sends the weight by Bluetooth</a:t>
            </a:r>
          </a:p>
          <a:p>
            <a:pPr algn="l">
              <a:lnSpc>
                <a:spcPct val="105000"/>
              </a:lnSpc>
            </a:pPr>
            <a:r>
              <a:rPr sz="1800" b="0">
                <a:solidFill>
                  <a:srgbClr val="6A6A6A"/>
                </a:solidFill>
                <a:latin typeface="Calibri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800" b="1">
                <a:solidFill>
                  <a:srgbClr val="1E1E1E"/>
                </a:solidFill>
                <a:latin typeface="Calibri"/>
              </a:rPr>
              <a:t>Android app</a:t>
            </a:r>
          </a:p>
          <a:p>
            <a:pPr algn="l">
              <a:lnSpc>
                <a:spcPct val="105000"/>
              </a:lnSpc>
            </a:pPr>
            <a:r>
              <a:rPr sz="1800" b="0">
                <a:solidFill>
                  <a:srgbClr val="6A6A6A"/>
                </a:solidFill>
                <a:latin typeface="Calibri"/>
              </a:rPr>
              <a:t>records every weighing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E8590C"/>
                </a:solidFill>
                <a:latin typeface="Calibri"/>
              </a:rPr>
              <a:t>A lower-cost alternative to the scale maker's accessory. In daily use.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8590C"/>
                </a:solidFill>
                <a:latin typeface="Calibri"/>
              </a:rPr>
              <a:t>2 · PROJECTS AND EXPERIENCE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Project 2: a ticketing website</a:t>
            </a:r>
          </a:p>
        </p:txBody>
      </p:sp>
      <p:pic>
        <p:nvPicPr>
          <p:cNvPr id="4" name="Picture 3" descr="cut_pensi_home_5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11680"/>
            <a:ext cx="5303520" cy="3314700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  <p:pic>
        <p:nvPicPr>
          <p:cNvPr id="5" name="Picture 4" descr="cut_pensi_about_5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2011680"/>
            <a:ext cx="5303520" cy="3314700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22960" y="562356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Calibri"/>
              </a:rPr>
              <a:t>Pensi 2024, MDC Senior High School · </a:t>
            </a:r>
            <a:r>
              <a:rPr sz="2000" b="1">
                <a:solidFill>
                  <a:srgbClr val="E8590C"/>
                </a:solidFill>
                <a:latin typeface="Calibri"/>
              </a:rPr>
              <a:t>shows seat availability and records every order.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8590C"/>
                </a:solidFill>
                <a:latin typeface="Calibri"/>
              </a:rPr>
              <a:t>2 · PROJECTS AND EXPERIENCE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Other experience</a:t>
            </a:r>
          </a:p>
        </p:txBody>
      </p:sp>
      <p:pic>
        <p:nvPicPr>
          <p:cNvPr id="4" name="Picture 3" descr="cut_fiesto_handover_3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965960"/>
            <a:ext cx="3017520" cy="40233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1965960"/>
            <a:ext cx="64008" cy="100584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46320" y="1947672"/>
            <a:ext cx="6675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E1E1E"/>
                </a:solidFill>
                <a:latin typeface="Calibri"/>
              </a:rPr>
              <a:t>2019 to 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2514600"/>
            <a:ext cx="6675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freelance web and software projects for clients worldwide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3337560"/>
            <a:ext cx="64008" cy="100584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46320" y="3319272"/>
            <a:ext cx="6675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E1E1E"/>
                </a:solidFill>
                <a:latin typeface="Calibri"/>
              </a:rPr>
              <a:t>April 2024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3886200"/>
            <a:ext cx="6675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web development intern, CV Fiesto Informatika Indonesia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4709160"/>
            <a:ext cx="64008" cy="100584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46320" y="4690872"/>
            <a:ext cx="6675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E1E1E"/>
                </a:solidFill>
                <a:latin typeface="Calibri"/>
              </a:rPr>
              <a:t>2024 to 2025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5257800"/>
            <a:ext cx="6675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problem setter, NPLC programming competition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8590C"/>
                </a:solidFill>
                <a:latin typeface="Calibri"/>
              </a:rPr>
              <a:t>3 · WHERE I AM HEADING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My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NOW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703320"/>
            <a:ext cx="3108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E1E1E"/>
                </a:solidFill>
                <a:latin typeface="Calibri"/>
              </a:rPr>
              <a:t>Informatics student, AI specialization.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041648" y="2898648"/>
            <a:ext cx="457200" cy="329184"/>
          </a:xfrm>
          <a:prstGeom prst="rightArrow">
            <a:avLst/>
          </a:prstGeom>
          <a:solidFill>
            <a:srgbClr val="BDBD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7720" y="274320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NEXT</a:t>
            </a:r>
          </a:p>
        </p:txBody>
      </p:sp>
      <p:sp>
        <p:nvSpPr>
          <p:cNvPr id="9" name="Rectangle 8"/>
          <p:cNvSpPr/>
          <p:nvPr/>
        </p:nvSpPr>
        <p:spPr>
          <a:xfrm>
            <a:off x="4617720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3703320"/>
            <a:ext cx="3108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E1E1E"/>
                </a:solidFill>
                <a:latin typeface="Calibri"/>
              </a:rPr>
              <a:t>Study machine learning and use it in practical projects.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36408" y="2898648"/>
            <a:ext cx="457200" cy="329184"/>
          </a:xfrm>
          <a:prstGeom prst="rightArrow">
            <a:avLst/>
          </a:prstGeom>
          <a:solidFill>
            <a:srgbClr val="BDBD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0" y="274320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GOAL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12480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0" y="3703320"/>
            <a:ext cx="3108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E1E1E"/>
                </a:solidFill>
                <a:latin typeface="Calibri"/>
              </a:rPr>
              <a:t>Work as an AI or software engineer.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822960"/>
            <a:ext cx="10058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FFFFFF"/>
                </a:solidFill>
                <a:latin typeface="Calibri"/>
              </a:rPr>
              <a:t>In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92608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E8590C"/>
                </a:solidFill>
                <a:latin typeface="Calibr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4023360"/>
            <a:ext cx="82296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297680"/>
            <a:ext cx="33832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Calibri"/>
              </a:rPr>
              <a:t>Student: Informatics,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292608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E8590C"/>
                </a:solidFill>
                <a:latin typeface="Calibri"/>
              </a:rPr>
              <a:t>02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4023360"/>
            <a:ext cx="82296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4297680"/>
            <a:ext cx="33832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Calibri"/>
              </a:rPr>
              <a:t>Projects: web, mobile, devices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292608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E8590C"/>
                </a:solidFill>
                <a:latin typeface="Calibri"/>
              </a:rPr>
              <a:t>03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21040" y="4023360"/>
            <a:ext cx="82296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4297680"/>
            <a:ext cx="33832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Calibri"/>
              </a:rPr>
              <a:t>Next: machine learning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188720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6A6A6A"/>
                </a:solidFill>
                <a:latin typeface="Calibri"/>
              </a:rPr>
              <a:t>From idea to use, in my experience: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83080"/>
            <a:ext cx="65836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1E1E1E"/>
                </a:solidFill>
                <a:latin typeface="Calibri"/>
              </a:rPr>
              <a:t>Understand the need.</a:t>
            </a:r>
          </a:p>
          <a:p>
            <a:pPr algn="l">
              <a:lnSpc>
                <a:spcPct val="100000"/>
              </a:lnSpc>
            </a:pPr>
            <a:r>
              <a:rPr sz="3800" b="1">
                <a:solidFill>
                  <a:srgbClr val="1E1E1E"/>
                </a:solidFill>
                <a:latin typeface="Calibri"/>
              </a:rPr>
              <a:t>Build it step by step.</a:t>
            </a:r>
          </a:p>
          <a:p>
            <a:pPr algn="l">
              <a:lnSpc>
                <a:spcPct val="100000"/>
              </a:lnSpc>
            </a:pPr>
            <a:r>
              <a:rPr sz="3800" b="1">
                <a:solidFill>
                  <a:srgbClr val="E8590C"/>
                </a:solidFill>
                <a:latin typeface="Calibri"/>
              </a:rPr>
              <a:t>Test it with real users.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394960"/>
            <a:ext cx="6583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E1E1E"/>
                </a:solidFill>
                <a:latin typeface="Calibri"/>
              </a:rPr>
              <a:t>Thank you.</a:t>
            </a:r>
          </a:p>
        </p:txBody>
      </p:sp>
      <p:pic>
        <p:nvPicPr>
          <p:cNvPr id="5" name="Picture 4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371600"/>
            <a:ext cx="2560320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0" y="402336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8590C"/>
                </a:solidFill>
                <a:latin typeface="Calibri"/>
              </a:rPr>
              <a:t>SCAN TO CONNECT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4480560"/>
            <a:ext cx="374903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A6A6A"/>
                </a:solidFill>
                <a:latin typeface="Calibri"/>
              </a:rPr>
              <a:t>amadeuseugenedirgantara@gmail.com</a:t>
            </a:r>
          </a:p>
          <a:p>
            <a:pPr algn="l">
              <a:lnSpc>
                <a:spcPct val="115000"/>
              </a:lnSpc>
            </a:pPr>
            <a:r>
              <a:rPr sz="1300" b="0">
                <a:solidFill>
                  <a:srgbClr val="6A6A6A"/>
                </a:solidFill>
                <a:latin typeface="Calibri"/>
              </a:rPr>
              <a:t>linkedin.com/in/amadeus-dirgantara-364aa2385</a:t>
            </a:r>
          </a:p>
          <a:p>
            <a:pPr algn="l">
              <a:lnSpc>
                <a:spcPct val="115000"/>
              </a:lnSpc>
            </a:pPr>
            <a:r>
              <a:rPr sz="1300" b="0">
                <a:solidFill>
                  <a:srgbClr val="6A6A6A"/>
                </a:solidFill>
                <a:latin typeface="Calibri"/>
              </a:rPr>
              <a:t>Instagram @aeugene.d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